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0" r:id="rId4"/>
    <p:sldId id="258" r:id="rId5"/>
    <p:sldId id="264" r:id="rId6"/>
    <p:sldId id="259" r:id="rId7"/>
    <p:sldId id="27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9B79-ADE6-4C37-BB3C-0FDC123FAD42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612F-F8D5-4DC9-B511-69D346DD0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0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612F-F8D5-4DC9-B511-69D346DD0C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9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612F-F8D5-4DC9-B511-69D346DD0C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0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file:///C:\Program%20Files\Drofa\HumanGeo\data\image.4fc36216_f627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Program%20Files\Drofa\HumanGeo\data\image.4fc36174_43d9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Program%20Files\Drofa\HumanGeo\data\image.4fc361bc_4571.ht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C:\Program%20Files\Drofa\HumanGeo\data\image.4fc36216_0d31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file:///C:\Program%20Files\Drofa\HumanGeo\data\image.4fc36216_b3d4.ht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C:\Program%20Files\Drofa\HumanGeo\data\image.4fc36216_150c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территории и акватории. Каков их статус?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olimpiada.ru/files/m_publications/491/%D0%BC%D0%B5%D0%B6%D0%BD%D0%B0%D1%80_20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Users\shherbakovaev\Desktop\ми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11254"/>
            <a:ext cx="4000097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0/02/Mir_front.jpg/220px-Mir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0" y="1628800"/>
            <a:ext cx="3024336" cy="40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«Арктика-2007» – Российская научная полярная экспедиция к Северному полюсу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535" y="567807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Глубоководный аппарат – «Мир»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6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Согласно объявленным в августе-сентябре 2007 года предварительным результатам исследований, доказательства принадлежности хребта Ломоносова российскому шельфу были получены.</a:t>
            </a:r>
          </a:p>
        </p:txBody>
      </p:sp>
      <p:pic>
        <p:nvPicPr>
          <p:cNvPr id="6148" name="Picture 4" descr="https://upload.wikimedia.org/wikipedia/commons/thumb/d/d3/RV_Akademik_Fyodorov.jpg/220px-RV_Akademik_Fyodo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30" y="3928008"/>
            <a:ext cx="4129980" cy="219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2930" y="612440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Научно-исследовательское судно «Академик Фёдоров»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25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Program Files\Drofa\HumanGeo\data\objects\_komu_prina_00001081\arktika-3.jp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" y="1254254"/>
            <a:ext cx="90583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84502"/>
          </a:xfrm>
        </p:spPr>
        <p:txBody>
          <a:bodyPr/>
          <a:lstStyle/>
          <a:p>
            <a:pPr algn="ctr"/>
            <a:r>
              <a:rPr lang="ru-RU" dirty="0" smtClean="0"/>
              <a:t>Международные реки</a:t>
            </a:r>
            <a:endParaRPr lang="ru-RU" dirty="0"/>
          </a:p>
        </p:txBody>
      </p:sp>
      <p:pic>
        <p:nvPicPr>
          <p:cNvPr id="8196" name="Picture 4" descr="&amp;bcy;&amp;lcy;&amp;acy;&amp;gcy;&amp;ocy;&amp;vcy;&amp;iecy;&amp;shchcy;&amp;iecy;&amp;ncy;&amp;s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ivers of the Worls at Risk - The Danube River - RiverGlass Cre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04" y="1045150"/>
            <a:ext cx="7115175" cy="55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0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Международные проливы и каналы </a:t>
            </a:r>
            <a:r>
              <a:rPr lang="ru-RU" dirty="0" smtClean="0">
                <a:solidFill>
                  <a:schemeClr val="tx1"/>
                </a:solidFill>
              </a:rPr>
              <a:t>соединяют районы открытого моря</a:t>
            </a:r>
            <a:endParaRPr lang="ru-RU" dirty="0"/>
          </a:p>
        </p:txBody>
      </p:sp>
      <p:pic>
        <p:nvPicPr>
          <p:cNvPr id="9218" name="Picture 2" descr="&amp;Bcy;&amp;acy;&amp;bcy;-&amp;ecy;&amp;lcy;&amp;softcy;-&amp;Mcy;&amp;acy;&amp;ncy;&amp;dcy;&amp;iecy;&amp;bcy;&amp;scy;&amp;kcy;&amp;icy;&amp;jcy; &amp;pcy;&amp;rcy;&amp;ocy;&amp;lcy;&amp;icy;&amp;vcy; (&amp;Bcy;&amp;lcy;&amp;icy;&amp;zhcy;&amp;ncy;&amp;icy;&amp;jcy; &amp;icy; &amp;Scy;&amp;rcy;&amp;iecy;&amp;dcy;&amp;ncy;&amp;icy;&amp;jcy; &amp;Vcy;&amp;ocy;&amp;scy;&amp;tcy;&amp;ocy;&amp;k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7" y="1412776"/>
            <a:ext cx="594951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303748" y="4760596"/>
            <a:ext cx="216024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95481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Баб-эль-Мандебский пролив - «Ворота Слёз» (Йемен, Джибути, </a:t>
            </a:r>
            <a:r>
              <a:rPr lang="ru-RU" sz="2000" b="1" dirty="0" err="1" smtClean="0"/>
              <a:t>Эретрея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000" b="1" dirty="0" smtClean="0"/>
              <a:t>Ширина-26-90 км</a:t>
            </a:r>
          </a:p>
          <a:p>
            <a:pPr algn="ctr"/>
            <a:r>
              <a:rPr lang="ru-RU" sz="2000" b="1" dirty="0" smtClean="0"/>
              <a:t>Длина 120 км</a:t>
            </a:r>
          </a:p>
          <a:p>
            <a:pPr algn="ctr"/>
            <a:r>
              <a:rPr lang="ru-RU" sz="2000" b="1" dirty="0" smtClean="0"/>
              <a:t>Красное море и Аденский залив</a:t>
            </a:r>
          </a:p>
          <a:p>
            <a:pPr algn="ctr"/>
            <a:endParaRPr lang="ru-RU" sz="2000" b="1" dirty="0"/>
          </a:p>
        </p:txBody>
      </p:sp>
      <p:pic>
        <p:nvPicPr>
          <p:cNvPr id="9220" name="Picture 4" descr="&amp;Bcy;&amp;acy;&amp;bcy;-&amp;ecy;&amp;lcy;&amp;softcy;-&amp;Mcy;&amp;acy;&amp;ncy;&amp;dcy;&amp;iecy;&amp;bcy;&amp;scy;&amp;kcy;&amp;icy;&amp;jcy; &amp;pcy;&amp;rcy;&amp;ocy;&amp;lcy;&amp;icy;&amp;vcy; &amp;icy;&amp;zcy; &amp;kcy;&amp;ocy;&amp;scy;&amp;mcy;&amp;ocy;&amp;s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19" y="1685079"/>
            <a:ext cx="4514697" cy="30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370" y="422108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Гибралтарский пролив (Испания, </a:t>
            </a:r>
            <a:r>
              <a:rPr lang="ru-RU" sz="2000" b="1" dirty="0" err="1" smtClean="0"/>
              <a:t>Морокко</a:t>
            </a:r>
            <a:r>
              <a:rPr lang="ru-RU" sz="2000" b="1" dirty="0" smtClean="0"/>
              <a:t>, Гибралтар (Великобритания)</a:t>
            </a:r>
          </a:p>
          <a:p>
            <a:pPr algn="ctr"/>
            <a:r>
              <a:rPr lang="ru-RU" sz="2000" b="1" dirty="0" smtClean="0"/>
              <a:t>Ширина-14-45 км</a:t>
            </a:r>
          </a:p>
          <a:p>
            <a:pPr algn="ctr"/>
            <a:r>
              <a:rPr lang="ru-RU" sz="2000" b="1" dirty="0" smtClean="0"/>
              <a:t>Длина 59  км</a:t>
            </a:r>
          </a:p>
          <a:p>
            <a:pPr algn="ctr"/>
            <a:r>
              <a:rPr lang="ru-RU" sz="2000" b="1" dirty="0" smtClean="0"/>
              <a:t>Средиземное море и Атлантический океан</a:t>
            </a:r>
          </a:p>
          <a:p>
            <a:pPr algn="ctr"/>
            <a:endParaRPr lang="ru-RU" sz="2000" b="1" dirty="0"/>
          </a:p>
        </p:txBody>
      </p:sp>
      <p:pic>
        <p:nvPicPr>
          <p:cNvPr id="10242" name="Picture 2" descr="&amp;Gcy;&amp;icy;&amp;bcy;&amp;rcy;&amp;acy;&amp;lcy;&amp;tcy;&amp;acy;&amp;rcy;&amp;scy;&amp;kcy;&amp;icy;&amp;jcy; &amp;pcy;&amp;rcy;&amp;ocy;&amp;lcy;&amp;icy;&amp;vcy; (&amp;Icy;&amp;scy;&amp;pcy;&amp;acy;&amp;ncy;&amp;icy;&amp;y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60440" cy="339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 flipH="1" flipV="1">
            <a:off x="1115616" y="3471294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upload.wikimedia.org/wikipedia/commons/thumb/c/cf/Strait_of_gibraltar.jpg/300px-Strait_of_gibra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31" y="1045432"/>
            <a:ext cx="4167500" cy="43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4370" y="4221088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Пролив Дрейка (Аргентина, Чили, Антарктида)</a:t>
            </a:r>
          </a:p>
          <a:p>
            <a:pPr algn="ctr"/>
            <a:r>
              <a:rPr lang="ru-RU" sz="2000" b="1" dirty="0" smtClean="0"/>
              <a:t>Ширина-820 км</a:t>
            </a:r>
          </a:p>
          <a:p>
            <a:pPr algn="ctr"/>
            <a:r>
              <a:rPr lang="ru-RU" sz="2000" b="1" dirty="0" smtClean="0"/>
              <a:t>Ветры – 35м/с</a:t>
            </a:r>
          </a:p>
          <a:p>
            <a:pPr algn="ctr"/>
            <a:r>
              <a:rPr lang="ru-RU" sz="2000" b="1" dirty="0" smtClean="0"/>
              <a:t>Волны – 15 м</a:t>
            </a:r>
          </a:p>
          <a:p>
            <a:pPr algn="ctr"/>
            <a:r>
              <a:rPr lang="ru-RU" sz="2000" b="1" dirty="0" smtClean="0"/>
              <a:t>Тихий океан и море </a:t>
            </a:r>
            <a:r>
              <a:rPr lang="ru-RU" sz="2000" b="1" dirty="0" err="1" smtClean="0"/>
              <a:t>Скоша</a:t>
            </a:r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11266" name="Picture 2" descr="&amp;Pcy;&amp;rcy;&amp;ocy;&amp;lcy;&amp;icy;&amp;vcy; &amp;Dcy;&amp;rcy;&amp;iecy;&amp;jcy;&amp;kcy;&amp;acy; (&amp;YUcy;&amp;zhcy;&amp;ncy;&amp;ycy;&amp;jcy; &amp;ocy;&amp;kcy;&amp;iecy;&amp;acy;&amp;n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8692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 flipH="1" flipV="1">
            <a:off x="885782" y="1556792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&amp;Mcy;&amp;icy;&amp;khcy;&amp;acy;&amp;icy;&amp;lcy; &amp;Scy;&amp;ocy;&amp;lcy;&amp;ocy;&amp;vcy;&amp;softcy;&amp;iocy;&amp;vcy;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1282"/>
            <a:ext cx="4450496" cy="33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5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3140" y="4233322"/>
            <a:ext cx="5386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Проливы  Ла-Манш </a:t>
            </a:r>
            <a:r>
              <a:rPr lang="ru-RU" sz="2000" b="1" dirty="0"/>
              <a:t>–«Английский канал</a:t>
            </a:r>
            <a:r>
              <a:rPr lang="ru-RU" sz="2000" b="1" dirty="0" smtClean="0"/>
              <a:t>» или «Рукав» и Па-де-Кале (Великобритания и Франция)</a:t>
            </a:r>
          </a:p>
          <a:p>
            <a:pPr algn="ctr"/>
            <a:r>
              <a:rPr lang="ru-RU" sz="2000" b="1" dirty="0" smtClean="0"/>
              <a:t>Ширина-240 км</a:t>
            </a:r>
          </a:p>
          <a:p>
            <a:pPr algn="ctr"/>
            <a:r>
              <a:rPr lang="ru-RU" sz="2000" b="1" dirty="0" smtClean="0"/>
              <a:t>Длина – 560 км</a:t>
            </a:r>
          </a:p>
          <a:p>
            <a:pPr algn="ctr"/>
            <a:r>
              <a:rPr lang="ru-RU" sz="2000" b="1" dirty="0" smtClean="0"/>
              <a:t>Северное море и Атлантический океан</a:t>
            </a:r>
          </a:p>
          <a:p>
            <a:pPr algn="ctr"/>
            <a:endParaRPr lang="ru-RU" sz="2000" b="1" dirty="0"/>
          </a:p>
        </p:txBody>
      </p:sp>
      <p:pic>
        <p:nvPicPr>
          <p:cNvPr id="12290" name="Picture 2" descr="&amp;Lcy;&amp;acy;-&amp;Mcy;&amp;acy;&amp;ncy;&amp;shcy; (&amp;Lcy;&amp;acy;-&amp;Mcy;&amp;acy;&amp;ncy;&amp;sh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" y="1196751"/>
            <a:ext cx="4359079" cy="303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&amp;Scy;&amp;pcy;&amp;ucy;&amp;tcy;&amp;ncy;&amp;icy;&amp;kcy;&amp;ocy;&amp;vcy;&amp;ycy;&amp;jcy; &amp;scy;&amp;ncy;&amp;icy;&amp;mcy;&amp;ocy;&amp;kcy; &amp;pcy;&amp;rcy;&amp;ocy;&amp;lcy;&amp;icy;&amp;vcy;&amp;acy; &amp;Lcy;&amp;acy;-&amp;Mcy;&amp;acy;&amp;ncy;&amp;sh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85" y="332656"/>
            <a:ext cx="4503175" cy="26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 flipH="1" flipV="1">
            <a:off x="3185846" y="2371296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s://upload.wikimedia.org/wikipedia/commons/thumb/d/df/Course_Channeltunnel_ru.svg/420px-Course_Channeltunnel_ru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88" y="3179835"/>
            <a:ext cx="3778815" cy="30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3310" y="6291136"/>
            <a:ext cx="368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Длина – 51 км (39 под водой)</a:t>
            </a:r>
          </a:p>
          <a:p>
            <a:pPr algn="ctr"/>
            <a:r>
              <a:rPr lang="ru-RU" b="1" dirty="0" smtClean="0"/>
              <a:t>1994 год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 flipH="1" flipV="1">
            <a:off x="3923928" y="1844824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2743" y="2389530"/>
            <a:ext cx="22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Ла-Манш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30467" y="1475492"/>
            <a:ext cx="22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Па-де-Кале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68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5195" y="5229200"/>
            <a:ext cx="5386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Проливы  Скагеррак и Каттегат (Дания, Норвегия, Швеция)</a:t>
            </a:r>
          </a:p>
          <a:p>
            <a:pPr algn="ctr"/>
            <a:r>
              <a:rPr lang="ru-RU" sz="2000" b="1" dirty="0" smtClean="0"/>
              <a:t>Северное море и Балтийское море</a:t>
            </a:r>
          </a:p>
          <a:p>
            <a:pPr algn="ctr"/>
            <a:endParaRPr lang="ru-RU" sz="2000" b="1" dirty="0"/>
          </a:p>
        </p:txBody>
      </p:sp>
      <p:pic>
        <p:nvPicPr>
          <p:cNvPr id="13314" name="Picture 2" descr="&amp;Scy;&amp;kcy;&amp;acy;&amp;gcy;&amp;iecy;&amp;rcy;&amp;rcy;&amp;acy;&amp;kcy; (&amp;Zcy;&amp;acy;&amp;pcy;&amp;acy;&amp;dcy;&amp;ncy;&amp;acy;&amp;yacy; &amp;IEcy;&amp;vcy;&amp;rcy;&amp;ocy;&amp;pcy;&amp;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5904656" cy="45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 flipH="1" flipV="1">
            <a:off x="1786696" y="1181541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 flipV="1">
            <a:off x="2139161" y="1452309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6645" y="812209"/>
            <a:ext cx="22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Скагеррак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45195" y="1029762"/>
            <a:ext cx="22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Каттегат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49080"/>
            <a:ext cx="5386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Пролив  Босфор (Турция)</a:t>
            </a:r>
          </a:p>
          <a:p>
            <a:pPr algn="ctr"/>
            <a:r>
              <a:rPr lang="ru-RU" sz="2000" b="1" dirty="0" smtClean="0"/>
              <a:t>Ширина -3,6 км</a:t>
            </a:r>
          </a:p>
          <a:p>
            <a:pPr algn="ctr"/>
            <a:r>
              <a:rPr lang="ru-RU" sz="2000" b="1" dirty="0" smtClean="0"/>
              <a:t>Длина – 2,9 км</a:t>
            </a:r>
          </a:p>
          <a:p>
            <a:pPr algn="ctr"/>
            <a:r>
              <a:rPr lang="ru-RU" sz="2000" b="1" dirty="0" smtClean="0"/>
              <a:t>Чёрное море и Мраморное  море</a:t>
            </a:r>
          </a:p>
          <a:p>
            <a:pPr algn="ctr"/>
            <a:r>
              <a:rPr lang="ru-RU" sz="2000" b="1" dirty="0" smtClean="0"/>
              <a:t>Пролив Дарданеллы (Турция)</a:t>
            </a:r>
          </a:p>
          <a:p>
            <a:pPr algn="ctr"/>
            <a:r>
              <a:rPr lang="ru-RU" sz="2000" b="1" dirty="0" smtClean="0"/>
              <a:t>Ширина – 1,2-6 км</a:t>
            </a:r>
          </a:p>
          <a:p>
            <a:pPr algn="ctr"/>
            <a:r>
              <a:rPr lang="ru-RU" sz="2000" b="1" dirty="0" smtClean="0"/>
              <a:t>Длина – 61 км</a:t>
            </a:r>
          </a:p>
          <a:p>
            <a:pPr algn="ctr"/>
            <a:r>
              <a:rPr lang="ru-RU" sz="2000" b="1" dirty="0" smtClean="0"/>
              <a:t>Мраморное море и Эгейское</a:t>
            </a:r>
          </a:p>
          <a:p>
            <a:pPr algn="ctr"/>
            <a:endParaRPr lang="ru-RU" sz="2000" b="1" dirty="0"/>
          </a:p>
        </p:txBody>
      </p:sp>
      <p:pic>
        <p:nvPicPr>
          <p:cNvPr id="14338" name="Picture 2" descr="&amp;Bcy;&amp;ocy;&amp;scy;&amp;fcy;&amp;ocy;&amp;rcy; (&amp;Tcy;&amp;ucy;&amp;rcy;&amp;tscy;&amp;icy;&amp;y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6" y="1129307"/>
            <a:ext cx="6374057" cy="27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 flipH="1" flipV="1">
            <a:off x="1187624" y="1420939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 flipV="1">
            <a:off x="539552" y="1772816"/>
            <a:ext cx="306034" cy="1863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&amp;Scy;&amp;pcy;&amp;ucy;&amp;tcy;&amp;ncy;&amp;icy;&amp;kcy;&amp;ocy;&amp;vcy;&amp;ycy;&amp;jcy; &amp;scy;&amp;ncy;&amp;icy;&amp;mcy;&amp;ocy;&amp;kcy; &amp;Ncy;&amp;Acy;&amp;Scy;&amp;Acy;, 2004 &amp;gcy;&amp;ocy;&amp;dcy;. &amp;Vcy; &amp;vcy;&amp;iecy;&amp;rcy;&amp;khcy;&amp;ncy;&amp;iecy;&amp;jcy; &amp;chcy;&amp;acy;&amp;scy;&amp;tcy;&amp;icy; &amp;scy;&amp;ncy;&amp;icy;&amp;mcy;&amp;kcy;&amp;acy; &amp;CHcy;&amp;iecy;&amp;rcy;&amp;ncy;&amp;ocy;&amp;iecy; &amp;mcy;&amp;ocy;&amp;rcy;&amp;iecy;, &amp;vcy; &amp;ncy;&amp;icy;&amp;zhcy;&amp;ncy;&amp;iecy;&amp;jcy; — &amp;Mcy;&amp;rcy;&amp;acy;&amp;mcy;&amp;ocy;&amp;rcy;&amp;ncy;&amp;o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0783"/>
            <a:ext cx="3398993" cy="39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1051607"/>
            <a:ext cx="22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БОСФОР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7799" y="2123564"/>
            <a:ext cx="226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ДАРДАНЕЛЛЫ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760" y="5868272"/>
            <a:ext cx="5386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Панамский канал</a:t>
            </a:r>
          </a:p>
          <a:p>
            <a:pPr algn="ctr"/>
            <a:r>
              <a:rPr lang="ru-RU" sz="2000" b="1" dirty="0" smtClean="0"/>
              <a:t>(1920 г.)</a:t>
            </a:r>
          </a:p>
          <a:p>
            <a:pPr algn="ctr"/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5" y="313398"/>
            <a:ext cx="8229600" cy="5182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Международные каналы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&amp;Kcy;&amp;acy;&amp;rcy;&amp;tcy;&amp;acy; &amp;Pcy;&amp;acy;&amp;ncy;&amp;acy;&amp;mcy;&amp;scy;&amp;kcy;&amp;ocy;&amp;gcy;&amp;ocy; &amp;kcy;&amp;acy;&amp;ncy;&amp;acy;&amp;l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" y="888065"/>
            <a:ext cx="4825114" cy="49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thumb/4/4c/1888_canal_panama.JPG/220px-1888_canal_pan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03" y="905368"/>
            <a:ext cx="3804308" cy="24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2032" y="3378168"/>
            <a:ext cx="53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1888 год</a:t>
            </a:r>
          </a:p>
          <a:p>
            <a:pPr algn="ctr"/>
            <a:endParaRPr lang="ru-RU" sz="2000" b="1" dirty="0"/>
          </a:p>
        </p:txBody>
      </p:sp>
      <p:pic>
        <p:nvPicPr>
          <p:cNvPr id="15366" name="Picture 6" descr="https://upload.wikimedia.org/wikipedia/commons/thumb/d/d6/Pan_can_1911.JPG/220px-Pan_can_1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20" y="3732111"/>
            <a:ext cx="2813273" cy="28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6532598"/>
            <a:ext cx="26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1911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5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56" y="98072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территории и акватории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территории за пределами государственных границ: Антарктика, открытое море,  дно морей и океанов за пределами исключительной экономической зоны, космическое пространство, международные реки, проливы и каналы.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0506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использование этих территорий принадлежит всему мировому сообществу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8426" y="5954829"/>
            <a:ext cx="5386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Суэцкий канал – судоходный </a:t>
            </a:r>
            <a:r>
              <a:rPr lang="ru-RU" sz="2000" b="1" dirty="0" err="1" smtClean="0"/>
              <a:t>безшлюзовый</a:t>
            </a:r>
            <a:r>
              <a:rPr lang="ru-RU" sz="2000" b="1" dirty="0" smtClean="0"/>
              <a:t> канал в Египте</a:t>
            </a:r>
          </a:p>
          <a:p>
            <a:pPr algn="ctr"/>
            <a:r>
              <a:rPr lang="ru-RU" sz="2000" b="1" dirty="0" smtClean="0"/>
              <a:t>(1859-1869 гг.)</a:t>
            </a:r>
          </a:p>
          <a:p>
            <a:pPr algn="ctr"/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5" y="313398"/>
            <a:ext cx="8229600" cy="5182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Международные каналы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0086" y="777628"/>
            <a:ext cx="53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Рисунок канала 1881 год</a:t>
            </a:r>
          </a:p>
          <a:p>
            <a:pPr algn="ctr"/>
            <a:endParaRPr lang="ru-RU" sz="2000" b="1" dirty="0"/>
          </a:p>
        </p:txBody>
      </p:sp>
      <p:pic>
        <p:nvPicPr>
          <p:cNvPr id="16386" name="Picture 2" descr="&amp;Scy;&amp;ncy;&amp;icy;&amp;mcy;&amp;ocy;&amp;kcy; &amp;icy;&amp;zcy; &amp;kcy;&amp;ocy;&amp;scy;&amp;mcy;&amp;ocy;&amp;s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9" y="852714"/>
            <a:ext cx="2667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e/eb/Suez_Canal_drawing_1881.jpg/200px-Suez_Canal_drawing_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2663"/>
            <a:ext cx="3830574" cy="54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Самоподготовка: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На контурную карту нанести международные территории и акватории;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выучить номенклатуру «Объекты политической карты мира» (стр. 29-57)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56" y="44467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входит в состав государственной территории?</a:t>
            </a:r>
          </a:p>
        </p:txBody>
      </p:sp>
      <p:pic>
        <p:nvPicPr>
          <p:cNvPr id="5" name="Picture 2" descr="C:\Program Files\Drofa\HumanGeo\data\objects\02-2-1\sostav_territorii_gosudarstva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6336704" cy="55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5074" y="1556792"/>
            <a:ext cx="2928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Она включает сушу (в том числе острова, анклавы и </a:t>
            </a:r>
            <a:r>
              <a:rPr lang="ru-RU" sz="2400" dirty="0" err="1" smtClean="0">
                <a:solidFill>
                  <a:prstClr val="black"/>
                </a:solidFill>
              </a:rPr>
              <a:t>полуанклавы</a:t>
            </a:r>
            <a:r>
              <a:rPr lang="ru-RU" sz="2400" dirty="0" smtClean="0">
                <a:solidFill>
                  <a:prstClr val="black"/>
                </a:solidFill>
              </a:rPr>
              <a:t>), недра, внутренние воды, территориальные воды и воздушное пространство над ними, флору, фауну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Антарктика – южная полярная область Земли, включая материк Антарктиду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Drofa\HumanGeo\data\objects\_komu_prina_00000881\pritjazanija_na_antarktidu.pn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264696" cy="5487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1916832"/>
            <a:ext cx="2352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Чили</a:t>
            </a:r>
          </a:p>
          <a:p>
            <a:pPr algn="ctr"/>
            <a:r>
              <a:rPr lang="ru-RU" sz="2000" b="1" dirty="0" smtClean="0"/>
              <a:t>Аргентина</a:t>
            </a:r>
          </a:p>
          <a:p>
            <a:pPr algn="ctr"/>
            <a:r>
              <a:rPr lang="ru-RU" sz="2000" b="1" dirty="0" smtClean="0"/>
              <a:t>Австралия</a:t>
            </a:r>
          </a:p>
          <a:p>
            <a:pPr algn="ctr"/>
            <a:r>
              <a:rPr lang="ru-RU" sz="2000" b="1" dirty="0" smtClean="0"/>
              <a:t>США</a:t>
            </a:r>
          </a:p>
          <a:p>
            <a:pPr algn="ctr"/>
            <a:r>
              <a:rPr lang="ru-RU" sz="2000" b="1" dirty="0" smtClean="0"/>
              <a:t>Великобритания</a:t>
            </a:r>
          </a:p>
          <a:p>
            <a:pPr algn="ctr"/>
            <a:r>
              <a:rPr lang="ru-RU" sz="2000" b="1" dirty="0" smtClean="0"/>
              <a:t>Япония</a:t>
            </a:r>
          </a:p>
          <a:p>
            <a:pPr algn="ctr"/>
            <a:r>
              <a:rPr lang="ru-RU" sz="2000" b="1" dirty="0" smtClean="0"/>
              <a:t>Китай</a:t>
            </a:r>
          </a:p>
          <a:p>
            <a:pPr algn="ctr"/>
            <a:r>
              <a:rPr lang="ru-RU" sz="2000" b="1" dirty="0" smtClean="0"/>
              <a:t>Франция </a:t>
            </a:r>
          </a:p>
          <a:p>
            <a:pPr algn="ctr"/>
            <a:r>
              <a:rPr lang="ru-RU" sz="2000" b="1" dirty="0" smtClean="0"/>
              <a:t>Норвегия</a:t>
            </a:r>
          </a:p>
          <a:p>
            <a:pPr algn="ctr"/>
            <a:r>
              <a:rPr lang="ru-RU" sz="2000" b="1" dirty="0" smtClean="0"/>
              <a:t>Новая Зеландия</a:t>
            </a:r>
          </a:p>
          <a:p>
            <a:pPr algn="ctr"/>
            <a:r>
              <a:rPr lang="ru-RU" sz="2000" b="1" dirty="0" smtClean="0"/>
              <a:t>Бельгия</a:t>
            </a:r>
          </a:p>
          <a:p>
            <a:pPr algn="ctr"/>
            <a:r>
              <a:rPr lang="ru-RU" sz="2000" b="1" dirty="0" smtClean="0"/>
              <a:t>Украина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05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Pcy;&amp;icy;&amp;ncy;&amp;gcy;&amp;vcy;&amp;icy;&amp;ncy;&amp;ycy; &amp;pcy;&amp;ocy;-&amp;pcy;&amp;iecy;&amp;kcy;&amp;icy;&amp;ncy;&amp;s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9" y="114299"/>
            <a:ext cx="9164237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0239" y="4725144"/>
            <a:ext cx="3512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1959год</a:t>
            </a:r>
            <a:r>
              <a:rPr lang="ru-RU" dirty="0" smtClean="0"/>
              <a:t>-международная территория</a:t>
            </a:r>
          </a:p>
          <a:p>
            <a:r>
              <a:rPr lang="ru-RU" dirty="0"/>
              <a:t>Договор об Антарктике, который провозглашает все земли, южнее 60 параллели, зоной вечных мира, дружбы, согласия.</a:t>
            </a:r>
          </a:p>
        </p:txBody>
      </p:sp>
    </p:spTree>
    <p:extLst>
      <p:ext uri="{BB962C8B-B14F-4D97-AF65-F5344CB8AC3E}">
        <p14:creationId xmlns:p14="http://schemas.microsoft.com/office/powerpoint/2010/main" val="39303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b/bb/McMurdo_Station.jpg/1024px-McMurdo_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2858"/>
            <a:ext cx="8077200" cy="42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64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Н</a:t>
            </a:r>
            <a:r>
              <a:rPr lang="ru-RU" sz="2400" b="1" dirty="0" smtClean="0"/>
              <a:t>аучно-исследовательская станция «Мак-</a:t>
            </a:r>
            <a:r>
              <a:rPr lang="ru-RU" sz="2400" b="1" dirty="0" err="1" smtClean="0"/>
              <a:t>Мердо</a:t>
            </a:r>
            <a:r>
              <a:rPr lang="ru-RU" sz="2400" b="1" dirty="0" smtClean="0"/>
              <a:t>» - крупнейшая станция и поселение в Антарктике (США)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38258"/>
            <a:ext cx="932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 1960 по 1972 год на станции работала первая атомная электростанция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11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Drofa\HumanGeo\data\objects\_komu_prina_00001081\arktika_2.jp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79" y="980728"/>
            <a:ext cx="5545460" cy="56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7602" y="317410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Кому принадлежит Арктика?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Полярные сектора в Арктике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Program Files\Drofa\HumanGeo\data\objects\_komu_prina_00001081\kto_pretenduet_na_arktiku_karta.jp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5040"/>
            <a:ext cx="5077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052736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В 1920-х гг. ряд стран выдвинули концепцию о «полярных секторах».</a:t>
            </a:r>
          </a:p>
          <a:p>
            <a:pPr algn="just"/>
            <a:r>
              <a:rPr lang="ru-RU" sz="2000" b="1" dirty="0" smtClean="0"/>
              <a:t>Полярный сектор – </a:t>
            </a:r>
            <a:r>
              <a:rPr lang="ru-RU" sz="2000" dirty="0" smtClean="0"/>
              <a:t>пространство основанием которого является северная граница государства, а вершиной Северный полюс. Боковые границы – меридианы.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4056488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Объём прав определён </a:t>
            </a:r>
            <a:r>
              <a:rPr lang="ru-RU" sz="2000" b="1" dirty="0" smtClean="0"/>
              <a:t>Конвенцией о континентальном шельфе 1958 г. и Конвенцией ООН по </a:t>
            </a:r>
            <a:r>
              <a:rPr lang="ru-RU" sz="2000" b="1" dirty="0"/>
              <a:t>м</a:t>
            </a:r>
            <a:r>
              <a:rPr lang="ru-RU" sz="2000" b="1" dirty="0" smtClean="0"/>
              <a:t>орскому праву 1982 г. </a:t>
            </a:r>
            <a:r>
              <a:rPr lang="ru-RU" sz="2000" dirty="0" smtClean="0"/>
              <a:t>(экономические границы государств – не далее 370 км -200 миль).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30158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25 % мировых запасов нефти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10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gram Files\Drofa\HumanGeo\data\objects\_komu_prina_00001081\arctika_2.jpg">
            <a:hlinkClick r:id="rId2" tooltip="Увеличить картинку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533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404664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КАНАДА</a:t>
            </a:r>
          </a:p>
          <a:p>
            <a:pPr algn="ctr"/>
            <a:r>
              <a:rPr lang="ru-RU" b="1" dirty="0" smtClean="0"/>
              <a:t>(1950 год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010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ДАНИЯ</a:t>
            </a:r>
          </a:p>
          <a:p>
            <a:pPr algn="ctr"/>
            <a:r>
              <a:rPr lang="ru-RU" b="1" dirty="0" smtClean="0"/>
              <a:t>(2004 год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6021288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РОССИЯ</a:t>
            </a:r>
          </a:p>
          <a:p>
            <a:pPr algn="ctr"/>
            <a:r>
              <a:rPr lang="ru-RU" b="1" dirty="0" smtClean="0"/>
              <a:t>(2007 год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9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512</Words>
  <Application>Microsoft Office PowerPoint</Application>
  <PresentationFormat>Экран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Презентация PowerPoint</vt:lpstr>
      <vt:lpstr>Презентация PowerPoint</vt:lpstr>
      <vt:lpstr>Презентация PowerPoint</vt:lpstr>
      <vt:lpstr>Антарктика – южная полярная область Земли, включая материк Антарктиду</vt:lpstr>
      <vt:lpstr>Презентация PowerPoint</vt:lpstr>
      <vt:lpstr>Презентация PowerPoint</vt:lpstr>
      <vt:lpstr>Презентация PowerPoint</vt:lpstr>
      <vt:lpstr>Полярные сектора в Арктике</vt:lpstr>
      <vt:lpstr>Презентация PowerPoint</vt:lpstr>
      <vt:lpstr>«Арктика-2007» – Российская научная полярная экспедиция к Северному полюсу</vt:lpstr>
      <vt:lpstr>Презентация PowerPoint</vt:lpstr>
      <vt:lpstr>Международные реки</vt:lpstr>
      <vt:lpstr>Международные проливы и каналы соединяют районы открытого моря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каналы</vt:lpstr>
      <vt:lpstr>Международные каналы</vt:lpstr>
      <vt:lpstr>Самоподготовка:   - На контурную карту нанести международные территории и акватории; - выучить номенклатуру «Объекты политической карты мира» (стр. 29-57)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«Страны, которых вроде бы нет»</dc:title>
  <dc:creator>Пользователь</dc:creator>
  <cp:lastModifiedBy>ПРЕПОДАВАТЕЛЬ - ЩЕРБАКОВА ЕЛЕНА ВИТАЛЬЕВНА</cp:lastModifiedBy>
  <cp:revision>159</cp:revision>
  <dcterms:created xsi:type="dcterms:W3CDTF">2014-10-06T16:38:36Z</dcterms:created>
  <dcterms:modified xsi:type="dcterms:W3CDTF">2016-12-09T14:37:37Z</dcterms:modified>
</cp:coreProperties>
</file>