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7" r:id="rId3"/>
    <p:sldId id="257" r:id="rId4"/>
    <p:sldId id="259" r:id="rId5"/>
    <p:sldId id="262" r:id="rId6"/>
    <p:sldId id="261" r:id="rId7"/>
    <p:sldId id="288" r:id="rId8"/>
    <p:sldId id="260" r:id="rId9"/>
    <p:sldId id="264" r:id="rId10"/>
    <p:sldId id="265" r:id="rId11"/>
    <p:sldId id="268" r:id="rId12"/>
    <p:sldId id="291" r:id="rId13"/>
    <p:sldId id="266" r:id="rId14"/>
    <p:sldId id="269" r:id="rId15"/>
    <p:sldId id="267" r:id="rId16"/>
    <p:sldId id="289" r:id="rId17"/>
    <p:sldId id="263" r:id="rId18"/>
    <p:sldId id="276" r:id="rId19"/>
    <p:sldId id="293" r:id="rId20"/>
    <p:sldId id="280" r:id="rId21"/>
    <p:sldId id="296" r:id="rId22"/>
    <p:sldId id="281" r:id="rId23"/>
    <p:sldId id="284" r:id="rId24"/>
    <p:sldId id="282" r:id="rId25"/>
    <p:sldId id="295" r:id="rId26"/>
    <p:sldId id="283" r:id="rId27"/>
    <p:sldId id="286" r:id="rId28"/>
    <p:sldId id="298" r:id="rId29"/>
    <p:sldId id="285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50" d="100"/>
          <a:sy n="50" d="100"/>
        </p:scale>
        <p:origin x="-254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B773F-A423-42DF-8745-F0B2A35F109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2FD29-C865-4162-9D2E-0B5B41264879}">
      <dgm:prSet phldrT="[Текст]"/>
      <dgm:spPr/>
      <dgm:t>
        <a:bodyPr/>
        <a:lstStyle/>
        <a:p>
          <a:r>
            <a:rPr lang="ru-RU" dirty="0" smtClean="0"/>
            <a:t>Типы границ</a:t>
          </a:r>
          <a:endParaRPr lang="ru-RU" dirty="0"/>
        </a:p>
      </dgm:t>
    </dgm:pt>
    <dgm:pt modelId="{048AF3C7-B047-4675-B0F4-483A56B35392}" type="parTrans" cxnId="{8EBFCD53-DFF0-4B6D-927F-E80EE1E82AC0}">
      <dgm:prSet/>
      <dgm:spPr/>
      <dgm:t>
        <a:bodyPr/>
        <a:lstStyle/>
        <a:p>
          <a:endParaRPr lang="ru-RU"/>
        </a:p>
      </dgm:t>
    </dgm:pt>
    <dgm:pt modelId="{C63F9D5D-8E0A-4DF6-BF0E-1BB7FC3BE016}" type="sibTrans" cxnId="{8EBFCD53-DFF0-4B6D-927F-E80EE1E82AC0}">
      <dgm:prSet/>
      <dgm:spPr/>
      <dgm:t>
        <a:bodyPr/>
        <a:lstStyle/>
        <a:p>
          <a:endParaRPr lang="ru-RU"/>
        </a:p>
      </dgm:t>
    </dgm:pt>
    <dgm:pt modelId="{80A92ED3-01C7-401B-97EA-AF2A35C724E2}">
      <dgm:prSet phldrT="[Текст]"/>
      <dgm:spPr/>
      <dgm:t>
        <a:bodyPr/>
        <a:lstStyle/>
        <a:p>
          <a:r>
            <a:rPr lang="ru-RU" dirty="0" smtClean="0"/>
            <a:t>Сухопутные</a:t>
          </a:r>
          <a:endParaRPr lang="ru-RU" dirty="0"/>
        </a:p>
      </dgm:t>
    </dgm:pt>
    <dgm:pt modelId="{8BF55BF5-A1EE-4E28-BCE2-EB2DA2106041}" type="parTrans" cxnId="{FF223B1B-5F3D-4676-96A2-08A3B7FF14A1}">
      <dgm:prSet/>
      <dgm:spPr/>
      <dgm:t>
        <a:bodyPr/>
        <a:lstStyle/>
        <a:p>
          <a:endParaRPr lang="ru-RU"/>
        </a:p>
      </dgm:t>
    </dgm:pt>
    <dgm:pt modelId="{CF317307-3257-4F44-A4A3-87777B465C60}" type="sibTrans" cxnId="{FF223B1B-5F3D-4676-96A2-08A3B7FF14A1}">
      <dgm:prSet/>
      <dgm:spPr/>
      <dgm:t>
        <a:bodyPr/>
        <a:lstStyle/>
        <a:p>
          <a:endParaRPr lang="ru-RU"/>
        </a:p>
      </dgm:t>
    </dgm:pt>
    <dgm:pt modelId="{048B91F1-DEB9-434D-9EF2-CC6B2DF14694}">
      <dgm:prSet phldrT="[Текст]"/>
      <dgm:spPr/>
      <dgm:t>
        <a:bodyPr/>
        <a:lstStyle/>
        <a:p>
          <a:r>
            <a:rPr lang="ru-RU" dirty="0" smtClean="0"/>
            <a:t>Морские</a:t>
          </a:r>
          <a:endParaRPr lang="ru-RU" dirty="0"/>
        </a:p>
      </dgm:t>
    </dgm:pt>
    <dgm:pt modelId="{4AC0362B-8EC3-4781-A9C6-1BD08F44F738}" type="parTrans" cxnId="{C4F79F1B-9D10-48A2-BBC1-A05FA5FCC3A4}">
      <dgm:prSet/>
      <dgm:spPr/>
      <dgm:t>
        <a:bodyPr/>
        <a:lstStyle/>
        <a:p>
          <a:endParaRPr lang="ru-RU"/>
        </a:p>
      </dgm:t>
    </dgm:pt>
    <dgm:pt modelId="{3B40AA15-B093-4622-8ED8-D9DF366A6275}" type="sibTrans" cxnId="{C4F79F1B-9D10-48A2-BBC1-A05FA5FCC3A4}">
      <dgm:prSet/>
      <dgm:spPr/>
      <dgm:t>
        <a:bodyPr/>
        <a:lstStyle/>
        <a:p>
          <a:endParaRPr lang="ru-RU"/>
        </a:p>
      </dgm:t>
    </dgm:pt>
    <dgm:pt modelId="{50CE677A-3D88-4589-8986-59E759007A9E}" type="pres">
      <dgm:prSet presAssocID="{5E6B773F-A423-42DF-8745-F0B2A35F10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B2FEEA-8016-4AD9-BA14-DD356F1C259D}" type="pres">
      <dgm:prSet presAssocID="{B6C2FD29-C865-4162-9D2E-0B5B41264879}" presName="hierRoot1" presStyleCnt="0"/>
      <dgm:spPr/>
    </dgm:pt>
    <dgm:pt modelId="{9676EACE-6C76-4318-9698-60DA5009AFDB}" type="pres">
      <dgm:prSet presAssocID="{B6C2FD29-C865-4162-9D2E-0B5B41264879}" presName="composite" presStyleCnt="0"/>
      <dgm:spPr/>
    </dgm:pt>
    <dgm:pt modelId="{453D9D88-1497-4937-B224-87628EFE8F40}" type="pres">
      <dgm:prSet presAssocID="{B6C2FD29-C865-4162-9D2E-0B5B41264879}" presName="background" presStyleLbl="node0" presStyleIdx="0" presStyleCnt="1"/>
      <dgm:spPr/>
    </dgm:pt>
    <dgm:pt modelId="{F645A5CC-F042-4118-8912-405303F288ED}" type="pres">
      <dgm:prSet presAssocID="{B6C2FD29-C865-4162-9D2E-0B5B4126487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E6A937-C2D1-4D2F-BA54-5A83054DF692}" type="pres">
      <dgm:prSet presAssocID="{B6C2FD29-C865-4162-9D2E-0B5B41264879}" presName="hierChild2" presStyleCnt="0"/>
      <dgm:spPr/>
    </dgm:pt>
    <dgm:pt modelId="{1BC01EF5-8839-46C1-9D65-76BD99B7735E}" type="pres">
      <dgm:prSet presAssocID="{8BF55BF5-A1EE-4E28-BCE2-EB2DA210604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369C161-DC70-4869-B215-206501CE0808}" type="pres">
      <dgm:prSet presAssocID="{80A92ED3-01C7-401B-97EA-AF2A35C724E2}" presName="hierRoot2" presStyleCnt="0"/>
      <dgm:spPr/>
    </dgm:pt>
    <dgm:pt modelId="{182BAE88-ACC8-4EE7-9D64-F3BB8EBCB017}" type="pres">
      <dgm:prSet presAssocID="{80A92ED3-01C7-401B-97EA-AF2A35C724E2}" presName="composite2" presStyleCnt="0"/>
      <dgm:spPr/>
    </dgm:pt>
    <dgm:pt modelId="{0A7F35EC-7B7B-4FE9-9D55-05F9C5778D40}" type="pres">
      <dgm:prSet presAssocID="{80A92ED3-01C7-401B-97EA-AF2A35C724E2}" presName="background2" presStyleLbl="node2" presStyleIdx="0" presStyleCnt="2"/>
      <dgm:spPr/>
    </dgm:pt>
    <dgm:pt modelId="{E1097F50-8F97-43A9-98A6-A7986DF98460}" type="pres">
      <dgm:prSet presAssocID="{80A92ED3-01C7-401B-97EA-AF2A35C724E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5BB97C-FF25-4A7D-9620-0039360964CE}" type="pres">
      <dgm:prSet presAssocID="{80A92ED3-01C7-401B-97EA-AF2A35C724E2}" presName="hierChild3" presStyleCnt="0"/>
      <dgm:spPr/>
    </dgm:pt>
    <dgm:pt modelId="{CAF23B1E-51A9-49A7-84C1-AFDEA0F50272}" type="pres">
      <dgm:prSet presAssocID="{4AC0362B-8EC3-4781-A9C6-1BD08F44F73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4ADEBD0-1720-4BBE-B89F-3A2FE181DA0B}" type="pres">
      <dgm:prSet presAssocID="{048B91F1-DEB9-434D-9EF2-CC6B2DF14694}" presName="hierRoot2" presStyleCnt="0"/>
      <dgm:spPr/>
    </dgm:pt>
    <dgm:pt modelId="{8EBE5015-65A0-476F-8DA7-0D7FD3FE8721}" type="pres">
      <dgm:prSet presAssocID="{048B91F1-DEB9-434D-9EF2-CC6B2DF14694}" presName="composite2" presStyleCnt="0"/>
      <dgm:spPr/>
    </dgm:pt>
    <dgm:pt modelId="{CA4FEF80-FF42-413F-AC3F-1E9B7AB4B61B}" type="pres">
      <dgm:prSet presAssocID="{048B91F1-DEB9-434D-9EF2-CC6B2DF14694}" presName="background2" presStyleLbl="node2" presStyleIdx="1" presStyleCnt="2"/>
      <dgm:spPr/>
    </dgm:pt>
    <dgm:pt modelId="{36E1AE66-EC91-41AC-90EA-D82D38D84D5D}" type="pres">
      <dgm:prSet presAssocID="{048B91F1-DEB9-434D-9EF2-CC6B2DF1469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8BD685-3FB4-4CE8-952B-A070515EAB3A}" type="pres">
      <dgm:prSet presAssocID="{048B91F1-DEB9-434D-9EF2-CC6B2DF14694}" presName="hierChild3" presStyleCnt="0"/>
      <dgm:spPr/>
    </dgm:pt>
  </dgm:ptLst>
  <dgm:cxnLst>
    <dgm:cxn modelId="{F2B54ACC-FB4F-4843-9386-4FC55DFAE532}" type="presOf" srcId="{8BF55BF5-A1EE-4E28-BCE2-EB2DA2106041}" destId="{1BC01EF5-8839-46C1-9D65-76BD99B7735E}" srcOrd="0" destOrd="0" presId="urn:microsoft.com/office/officeart/2005/8/layout/hierarchy1"/>
    <dgm:cxn modelId="{DF35A7F0-0833-4393-A235-C266010F11F3}" type="presOf" srcId="{5E6B773F-A423-42DF-8745-F0B2A35F1099}" destId="{50CE677A-3D88-4589-8986-59E759007A9E}" srcOrd="0" destOrd="0" presId="urn:microsoft.com/office/officeart/2005/8/layout/hierarchy1"/>
    <dgm:cxn modelId="{E5B56E39-5429-4F3D-B1C3-898E9901CD2B}" type="presOf" srcId="{4AC0362B-8EC3-4781-A9C6-1BD08F44F738}" destId="{CAF23B1E-51A9-49A7-84C1-AFDEA0F50272}" srcOrd="0" destOrd="0" presId="urn:microsoft.com/office/officeart/2005/8/layout/hierarchy1"/>
    <dgm:cxn modelId="{FF223B1B-5F3D-4676-96A2-08A3B7FF14A1}" srcId="{B6C2FD29-C865-4162-9D2E-0B5B41264879}" destId="{80A92ED3-01C7-401B-97EA-AF2A35C724E2}" srcOrd="0" destOrd="0" parTransId="{8BF55BF5-A1EE-4E28-BCE2-EB2DA2106041}" sibTransId="{CF317307-3257-4F44-A4A3-87777B465C60}"/>
    <dgm:cxn modelId="{C940DA35-6966-4EAC-B8F1-A71D7C966BDC}" type="presOf" srcId="{80A92ED3-01C7-401B-97EA-AF2A35C724E2}" destId="{E1097F50-8F97-43A9-98A6-A7986DF98460}" srcOrd="0" destOrd="0" presId="urn:microsoft.com/office/officeart/2005/8/layout/hierarchy1"/>
    <dgm:cxn modelId="{CC2EEE94-8607-4902-8F7A-422857F29C37}" type="presOf" srcId="{048B91F1-DEB9-434D-9EF2-CC6B2DF14694}" destId="{36E1AE66-EC91-41AC-90EA-D82D38D84D5D}" srcOrd="0" destOrd="0" presId="urn:microsoft.com/office/officeart/2005/8/layout/hierarchy1"/>
    <dgm:cxn modelId="{8EBFCD53-DFF0-4B6D-927F-E80EE1E82AC0}" srcId="{5E6B773F-A423-42DF-8745-F0B2A35F1099}" destId="{B6C2FD29-C865-4162-9D2E-0B5B41264879}" srcOrd="0" destOrd="0" parTransId="{048AF3C7-B047-4675-B0F4-483A56B35392}" sibTransId="{C63F9D5D-8E0A-4DF6-BF0E-1BB7FC3BE016}"/>
    <dgm:cxn modelId="{C4F79F1B-9D10-48A2-BBC1-A05FA5FCC3A4}" srcId="{B6C2FD29-C865-4162-9D2E-0B5B41264879}" destId="{048B91F1-DEB9-434D-9EF2-CC6B2DF14694}" srcOrd="1" destOrd="0" parTransId="{4AC0362B-8EC3-4781-A9C6-1BD08F44F738}" sibTransId="{3B40AA15-B093-4622-8ED8-D9DF366A6275}"/>
    <dgm:cxn modelId="{2D05FB66-2E0A-446C-ADA7-84484C0FDB5B}" type="presOf" srcId="{B6C2FD29-C865-4162-9D2E-0B5B41264879}" destId="{F645A5CC-F042-4118-8912-405303F288ED}" srcOrd="0" destOrd="0" presId="urn:microsoft.com/office/officeart/2005/8/layout/hierarchy1"/>
    <dgm:cxn modelId="{E5DF83EF-2B07-49DF-8DED-B044B0626038}" type="presParOf" srcId="{50CE677A-3D88-4589-8986-59E759007A9E}" destId="{05B2FEEA-8016-4AD9-BA14-DD356F1C259D}" srcOrd="0" destOrd="0" presId="urn:microsoft.com/office/officeart/2005/8/layout/hierarchy1"/>
    <dgm:cxn modelId="{02AA489B-4751-4500-B62C-5EE3D2B6965A}" type="presParOf" srcId="{05B2FEEA-8016-4AD9-BA14-DD356F1C259D}" destId="{9676EACE-6C76-4318-9698-60DA5009AFDB}" srcOrd="0" destOrd="0" presId="urn:microsoft.com/office/officeart/2005/8/layout/hierarchy1"/>
    <dgm:cxn modelId="{445A50E1-0DC2-4A0F-8312-205467B03665}" type="presParOf" srcId="{9676EACE-6C76-4318-9698-60DA5009AFDB}" destId="{453D9D88-1497-4937-B224-87628EFE8F40}" srcOrd="0" destOrd="0" presId="urn:microsoft.com/office/officeart/2005/8/layout/hierarchy1"/>
    <dgm:cxn modelId="{BC62865E-BF4B-4086-9BED-BE2D28F9CC20}" type="presParOf" srcId="{9676EACE-6C76-4318-9698-60DA5009AFDB}" destId="{F645A5CC-F042-4118-8912-405303F288ED}" srcOrd="1" destOrd="0" presId="urn:microsoft.com/office/officeart/2005/8/layout/hierarchy1"/>
    <dgm:cxn modelId="{BA3A7DBA-2BC4-4288-AA61-9DCAC0D52DB0}" type="presParOf" srcId="{05B2FEEA-8016-4AD9-BA14-DD356F1C259D}" destId="{A8E6A937-C2D1-4D2F-BA54-5A83054DF692}" srcOrd="1" destOrd="0" presId="urn:microsoft.com/office/officeart/2005/8/layout/hierarchy1"/>
    <dgm:cxn modelId="{2D13C4A2-C465-48A8-954D-CD6C3C4643D0}" type="presParOf" srcId="{A8E6A937-C2D1-4D2F-BA54-5A83054DF692}" destId="{1BC01EF5-8839-46C1-9D65-76BD99B7735E}" srcOrd="0" destOrd="0" presId="urn:microsoft.com/office/officeart/2005/8/layout/hierarchy1"/>
    <dgm:cxn modelId="{DFBD298D-CB06-4B00-95EE-1D356F55BE23}" type="presParOf" srcId="{A8E6A937-C2D1-4D2F-BA54-5A83054DF692}" destId="{C369C161-DC70-4869-B215-206501CE0808}" srcOrd="1" destOrd="0" presId="urn:microsoft.com/office/officeart/2005/8/layout/hierarchy1"/>
    <dgm:cxn modelId="{AA30A992-E14E-4701-A8BE-D2DAA4404B00}" type="presParOf" srcId="{C369C161-DC70-4869-B215-206501CE0808}" destId="{182BAE88-ACC8-4EE7-9D64-F3BB8EBCB017}" srcOrd="0" destOrd="0" presId="urn:microsoft.com/office/officeart/2005/8/layout/hierarchy1"/>
    <dgm:cxn modelId="{E6020F77-B546-446E-8238-1AE4F6A65D6C}" type="presParOf" srcId="{182BAE88-ACC8-4EE7-9D64-F3BB8EBCB017}" destId="{0A7F35EC-7B7B-4FE9-9D55-05F9C5778D40}" srcOrd="0" destOrd="0" presId="urn:microsoft.com/office/officeart/2005/8/layout/hierarchy1"/>
    <dgm:cxn modelId="{EF297D40-7BBA-463F-AAB2-2291A526E144}" type="presParOf" srcId="{182BAE88-ACC8-4EE7-9D64-F3BB8EBCB017}" destId="{E1097F50-8F97-43A9-98A6-A7986DF98460}" srcOrd="1" destOrd="0" presId="urn:microsoft.com/office/officeart/2005/8/layout/hierarchy1"/>
    <dgm:cxn modelId="{8B7598BC-ECAA-4ED4-8471-F5048C85F271}" type="presParOf" srcId="{C369C161-DC70-4869-B215-206501CE0808}" destId="{C95BB97C-FF25-4A7D-9620-0039360964CE}" srcOrd="1" destOrd="0" presId="urn:microsoft.com/office/officeart/2005/8/layout/hierarchy1"/>
    <dgm:cxn modelId="{78252964-C681-429A-A5BE-31C26905289E}" type="presParOf" srcId="{A8E6A937-C2D1-4D2F-BA54-5A83054DF692}" destId="{CAF23B1E-51A9-49A7-84C1-AFDEA0F50272}" srcOrd="2" destOrd="0" presId="urn:microsoft.com/office/officeart/2005/8/layout/hierarchy1"/>
    <dgm:cxn modelId="{CEC9FA27-F376-4119-9931-892DED4675F7}" type="presParOf" srcId="{A8E6A937-C2D1-4D2F-BA54-5A83054DF692}" destId="{84ADEBD0-1720-4BBE-B89F-3A2FE181DA0B}" srcOrd="3" destOrd="0" presId="urn:microsoft.com/office/officeart/2005/8/layout/hierarchy1"/>
    <dgm:cxn modelId="{DF8A329A-7039-46EF-BACB-28E8A23833D2}" type="presParOf" srcId="{84ADEBD0-1720-4BBE-B89F-3A2FE181DA0B}" destId="{8EBE5015-65A0-476F-8DA7-0D7FD3FE8721}" srcOrd="0" destOrd="0" presId="urn:microsoft.com/office/officeart/2005/8/layout/hierarchy1"/>
    <dgm:cxn modelId="{4EDFB485-1459-46C7-820A-A73342299802}" type="presParOf" srcId="{8EBE5015-65A0-476F-8DA7-0D7FD3FE8721}" destId="{CA4FEF80-FF42-413F-AC3F-1E9B7AB4B61B}" srcOrd="0" destOrd="0" presId="urn:microsoft.com/office/officeart/2005/8/layout/hierarchy1"/>
    <dgm:cxn modelId="{54858401-3DEB-49E3-9DB1-3B99ED47AC46}" type="presParOf" srcId="{8EBE5015-65A0-476F-8DA7-0D7FD3FE8721}" destId="{36E1AE66-EC91-41AC-90EA-D82D38D84D5D}" srcOrd="1" destOrd="0" presId="urn:microsoft.com/office/officeart/2005/8/layout/hierarchy1"/>
    <dgm:cxn modelId="{9F175883-261A-4CFC-9843-F91FC328D583}" type="presParOf" srcId="{84ADEBD0-1720-4BBE-B89F-3A2FE181DA0B}" destId="{BC8BD685-3FB4-4CE8-952B-A070515EAB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23B1E-51A9-49A7-84C1-AFDEA0F50272}">
      <dsp:nvSpPr>
        <dsp:cNvPr id="0" name=""/>
        <dsp:cNvSpPr/>
      </dsp:nvSpPr>
      <dsp:spPr>
        <a:xfrm>
          <a:off x="2750709" y="1070213"/>
          <a:ext cx="1029675" cy="490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942"/>
              </a:lnTo>
              <a:lnTo>
                <a:pt x="1029675" y="333942"/>
              </a:lnTo>
              <a:lnTo>
                <a:pt x="1029675" y="4900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1EF5-8839-46C1-9D65-76BD99B7735E}">
      <dsp:nvSpPr>
        <dsp:cNvPr id="0" name=""/>
        <dsp:cNvSpPr/>
      </dsp:nvSpPr>
      <dsp:spPr>
        <a:xfrm>
          <a:off x="1721033" y="1070213"/>
          <a:ext cx="1029675" cy="490032"/>
        </a:xfrm>
        <a:custGeom>
          <a:avLst/>
          <a:gdLst/>
          <a:ahLst/>
          <a:cxnLst/>
          <a:rect l="0" t="0" r="0" b="0"/>
          <a:pathLst>
            <a:path>
              <a:moveTo>
                <a:pt x="1029675" y="0"/>
              </a:moveTo>
              <a:lnTo>
                <a:pt x="1029675" y="333942"/>
              </a:lnTo>
              <a:lnTo>
                <a:pt x="0" y="333942"/>
              </a:lnTo>
              <a:lnTo>
                <a:pt x="0" y="4900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D9D88-1497-4937-B224-87628EFE8F40}">
      <dsp:nvSpPr>
        <dsp:cNvPr id="0" name=""/>
        <dsp:cNvSpPr/>
      </dsp:nvSpPr>
      <dsp:spPr>
        <a:xfrm>
          <a:off x="1908247" y="286"/>
          <a:ext cx="1684923" cy="1069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5A5CC-F042-4118-8912-405303F288ED}">
      <dsp:nvSpPr>
        <dsp:cNvPr id="0" name=""/>
        <dsp:cNvSpPr/>
      </dsp:nvSpPr>
      <dsp:spPr>
        <a:xfrm>
          <a:off x="2095460" y="178139"/>
          <a:ext cx="1684923" cy="1069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Типы границ</a:t>
          </a:r>
          <a:endParaRPr lang="ru-RU" sz="2000" kern="1200" dirty="0"/>
        </a:p>
      </dsp:txBody>
      <dsp:txXfrm>
        <a:off x="2126797" y="209476"/>
        <a:ext cx="1622249" cy="1007252"/>
      </dsp:txXfrm>
    </dsp:sp>
    <dsp:sp modelId="{0A7F35EC-7B7B-4FE9-9D55-05F9C5778D40}">
      <dsp:nvSpPr>
        <dsp:cNvPr id="0" name=""/>
        <dsp:cNvSpPr/>
      </dsp:nvSpPr>
      <dsp:spPr>
        <a:xfrm>
          <a:off x="878571" y="1560245"/>
          <a:ext cx="1684923" cy="1069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97F50-8F97-43A9-98A6-A7986DF98460}">
      <dsp:nvSpPr>
        <dsp:cNvPr id="0" name=""/>
        <dsp:cNvSpPr/>
      </dsp:nvSpPr>
      <dsp:spPr>
        <a:xfrm>
          <a:off x="1065785" y="1738098"/>
          <a:ext cx="1684923" cy="1069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Сухопутные</a:t>
          </a:r>
          <a:endParaRPr lang="ru-RU" sz="2000" kern="1200" dirty="0"/>
        </a:p>
      </dsp:txBody>
      <dsp:txXfrm>
        <a:off x="1097122" y="1769435"/>
        <a:ext cx="1622249" cy="1007252"/>
      </dsp:txXfrm>
    </dsp:sp>
    <dsp:sp modelId="{CA4FEF80-FF42-413F-AC3F-1E9B7AB4B61B}">
      <dsp:nvSpPr>
        <dsp:cNvPr id="0" name=""/>
        <dsp:cNvSpPr/>
      </dsp:nvSpPr>
      <dsp:spPr>
        <a:xfrm>
          <a:off x="2937922" y="1560245"/>
          <a:ext cx="1684923" cy="1069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1AE66-EC91-41AC-90EA-D82D38D84D5D}">
      <dsp:nvSpPr>
        <dsp:cNvPr id="0" name=""/>
        <dsp:cNvSpPr/>
      </dsp:nvSpPr>
      <dsp:spPr>
        <a:xfrm>
          <a:off x="3125136" y="1738098"/>
          <a:ext cx="1684923" cy="1069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Морские</a:t>
          </a:r>
          <a:endParaRPr lang="ru-RU" sz="2000" kern="1200" dirty="0"/>
        </a:p>
      </dsp:txBody>
      <dsp:txXfrm>
        <a:off x="3156473" y="1769435"/>
        <a:ext cx="1622249" cy="1007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2F7E6-72A6-4D4E-A196-ADA2240167A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31267-B8F1-4FBD-B500-D23EF17B0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6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31267-B8F1-4FBD-B500-D23EF17B012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0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C:\Program%20Files\Drofa\HumanGeo\data\image.4fc36175_0569.ht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Program%20Files\Drofa\HumanGeo\data\image.4fc36174_43d9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iles.school-collection.edu.ru/dlrstore/00000c51-1000-4ddd-517d-3600483aebf5/image.489b0126_c84f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1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Территория и границы государств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501009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территория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границы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Rcy;&amp;ocy;&amp;scy;&amp;scy;&amp;icy;&amp;jcy;&amp;scy;&amp;kcy;&amp;acy;&amp;yacy; &amp;Fcy;&amp;iecy;&amp;dcy;&amp;iecy;&amp;rcy;&amp;acy;&amp;tscy;&amp;icy;&amp;y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94050"/>
            <a:ext cx="5163356" cy="48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338" y="54868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Государственная граница - </a:t>
            </a:r>
            <a:r>
              <a:rPr lang="ru-RU" sz="2400" dirty="0" smtClean="0"/>
              <a:t>это </a:t>
            </a:r>
            <a:r>
              <a:rPr lang="ru-RU" sz="2400" dirty="0"/>
              <a:t>линия, определяющая </a:t>
            </a:r>
            <a:r>
              <a:rPr lang="ru-RU" sz="2400" dirty="0" smtClean="0"/>
              <a:t>пределы  </a:t>
            </a:r>
            <a:r>
              <a:rPr lang="ru-RU" sz="2400" dirty="0"/>
              <a:t>государственной </a:t>
            </a:r>
            <a:r>
              <a:rPr lang="ru-RU" sz="2400" dirty="0" smtClean="0"/>
              <a:t>территории страны. Проведена на карте и на местности. Является чёткой линией разрыва территориальной структуре хозяйства  и общества.</a:t>
            </a:r>
            <a:endParaRPr lang="ru-RU" sz="2400" dirty="0"/>
          </a:p>
        </p:txBody>
      </p:sp>
      <p:pic>
        <p:nvPicPr>
          <p:cNvPr id="6" name="Picture 7" descr="IMG_4944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592288" cy="389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872" y="3068960"/>
            <a:ext cx="5616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«История словно тяготеет к закреплению границ, которые словно превращаются в природные складки местности, неотъемлемо принадлежащие  ландшафту и нелегко  поддающиеся  перемещению» </a:t>
            </a:r>
            <a:endParaRPr lang="en-US" sz="2000" dirty="0" smtClean="0"/>
          </a:p>
          <a:p>
            <a:pPr algn="just"/>
            <a:endParaRPr lang="ru-RU" sz="2000" dirty="0" smtClean="0"/>
          </a:p>
          <a:p>
            <a:pPr algn="r"/>
            <a:r>
              <a:rPr lang="ru-RU" dirty="0" smtClean="0"/>
              <a:t>(Ф. </a:t>
            </a:r>
            <a:r>
              <a:rPr lang="ru-RU" dirty="0" err="1" smtClean="0"/>
              <a:t>Бродель</a:t>
            </a:r>
            <a:r>
              <a:rPr lang="ru-RU" dirty="0" smtClean="0"/>
              <a:t>. «Что такое  Франция»)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5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5858" y="404664"/>
            <a:ext cx="2951559" cy="43194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Типы границ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1331913" y="980728"/>
            <a:ext cx="2208212" cy="10084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716463" y="980727"/>
            <a:ext cx="2232025" cy="10798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8313" y="2060575"/>
            <a:ext cx="2735262" cy="5762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Экономические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148263" y="2060575"/>
            <a:ext cx="2952750" cy="5048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Геополитические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-49272" y="3057525"/>
            <a:ext cx="2109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Контактные: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Интеграционные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Соединяющие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«прозрачные»</a:t>
            </a: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92275" y="4221163"/>
            <a:ext cx="1847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Барьерные: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Отчуждающие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фильтрующие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643438" y="3716338"/>
            <a:ext cx="2619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Конфронтационные: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Конфликтные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нестабильные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7235825" y="4868863"/>
            <a:ext cx="155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безопасные</a:t>
            </a:r>
          </a:p>
          <a:p>
            <a:pPr>
              <a:defRPr/>
            </a:pPr>
            <a:endParaRPr lang="ru-RU" u="sng" dirty="0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4211638" y="980728"/>
            <a:ext cx="0" cy="4392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203575" y="5397028"/>
            <a:ext cx="2160587" cy="719137"/>
          </a:xfrm>
          <a:prstGeom prst="rect">
            <a:avLst/>
          </a:prstGeom>
          <a:solidFill>
            <a:srgbClr val="7EF2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Природные</a:t>
            </a:r>
          </a:p>
        </p:txBody>
      </p:sp>
      <p:cxnSp>
        <p:nvCxnSpPr>
          <p:cNvPr id="3" name="Прямая со стрелкой 2"/>
          <p:cNvCxnSpPr>
            <a:endCxn id="3081" idx="0"/>
          </p:cNvCxnSpPr>
          <p:nvPr/>
        </p:nvCxnSpPr>
        <p:spPr>
          <a:xfrm>
            <a:off x="1005622" y="2636838"/>
            <a:ext cx="0" cy="4206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771800" y="2636838"/>
            <a:ext cx="0" cy="129063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812360" y="2686964"/>
            <a:ext cx="0" cy="194536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580112" y="2735068"/>
            <a:ext cx="0" cy="9245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42977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Подумайте!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какими странами мира  Россия имеет границы: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      экономические контактные (интеграционные,  «прозрачные»)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       экономические барьерные (отчуждающие, фильтрующие)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геополитические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конфронтационные (конфликтные, нестабильные)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        геополитические безопасные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3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19395518"/>
              </p:ext>
            </p:extLst>
          </p:nvPr>
        </p:nvGraphicFramePr>
        <p:xfrm>
          <a:off x="-1454" y="476672"/>
          <a:ext cx="568863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2634"/>
              </p:ext>
            </p:extLst>
          </p:nvPr>
        </p:nvGraphicFramePr>
        <p:xfrm>
          <a:off x="5148064" y="1556792"/>
          <a:ext cx="3600400" cy="22260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32248"/>
                <a:gridCol w="1368152"/>
              </a:tblGrid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Индонезия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Гренландия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44 087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37 653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Финляндия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29 751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6136" y="8367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Протяжённость морских границ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9522" y="35010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Протяжённость сухопутных границ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80955"/>
              </p:ext>
            </p:extLst>
          </p:nvPr>
        </p:nvGraphicFramePr>
        <p:xfrm>
          <a:off x="1043608" y="4293096"/>
          <a:ext cx="3600400" cy="22260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32248"/>
                <a:gridCol w="1368152"/>
              </a:tblGrid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Китай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Бразилия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3438" y="3714752"/>
            <a:ext cx="45005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делимитации</a:t>
            </a:r>
            <a:r>
              <a:rPr lang="ru-RU" dirty="0" smtClean="0"/>
              <a:t>(описание их в договоре и максимально точное обозначение на карте, прилагаемой к договору)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демаркации-</a:t>
            </a:r>
            <a:r>
              <a:rPr lang="ru-RU" dirty="0" smtClean="0"/>
              <a:t>(обозначение границ на местности и описание этого процесса в специальном протоколе).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1granic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6538"/>
            <a:ext cx="8243887" cy="66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inzas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53088" cy="75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1197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7851" y="0"/>
            <a:ext cx="4673600" cy="7100888"/>
          </a:xfrm>
          <a:prstGeom prst="rect">
            <a:avLst/>
          </a:prstGeom>
          <a:noFill/>
          <a:ln w="57150" cmpd="thickThin"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5130" name="Picture 10" descr="1197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59313" cy="6858000"/>
          </a:xfrm>
          <a:prstGeom prst="rect">
            <a:avLst/>
          </a:prstGeom>
          <a:noFill/>
          <a:ln w="76200" cmpd="tri">
            <a:solidFill>
              <a:srgbClr val="00CC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0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02" y="332656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границы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4692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Международные правила проведения границ в заливах, проливах, морях  определены Конвенцией ООН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орскому праву.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Rolls-Royce &amp;pcy;&amp;ocy;&amp;scy;&amp;tcy;&amp;acy;&amp;vcy;&amp;icy;&amp;tcy; &amp;ocy;&amp;bcy;&amp;ocy;&amp;rcy;&amp;ucy;&amp;dcy;&amp;ocy;&amp;vcy;&amp;acy;&amp;ncy;&amp;icy;&amp;iecy; &amp;dcy;&amp;lcy;&amp;yacy; &quot;&amp;Scy;&amp;iecy;&amp;vcy;&amp;iecy;&amp;rcy;&amp;ncy;&amp;ocy;&amp;gcy;&amp;ocy; &amp;pcy;&amp;ocy;&amp;tcy;&amp;ocy;&amp;kcy;&amp;acy;&quot; &quot; &amp;Vcy;&amp;iecy;&amp;lcy;&amp;icy;&amp;kcy;&amp;acy;&amp;yacy; &amp;Ecy;&amp;pcy;&amp;ocy;&amp;khcy;&amp;a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-2" y="1814062"/>
            <a:ext cx="9144001" cy="504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98"/>
            <a:ext cx="9141933" cy="686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gram Files\Drofa\HumanGeo\data\objects\02-2-2\2203_2-_converted.png">
            <a:hlinkClick r:id="rId2" tooltip="Увеличить картинку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&amp;Dcy;&amp;mcy;&amp;icy;&amp;tcy;&amp;rcy;&amp;icy;&amp;jcy; &amp;Mcy;&amp;iecy;&amp;dcy;&amp;vcy;&amp;iecy;&amp;dcy;&amp;iecy;&amp;vcy; &amp;vcy;&amp;ncy;&amp;iocy;&amp;scy; &amp;vcy; &amp;Gcy;&amp;ocy;&amp;scy;&amp;dcy;&amp;ucy;&amp;mcy;&amp;ucy; &amp;ncy;&amp;acy; &amp;rcy;&amp;acy;&amp;tcy;&amp;icy;&amp;fcy;&amp;icy;&amp;kcy;&amp;acy;&amp;tscy;&amp;icy;&amp;yucy; &amp;rcy;&amp;ocy;&amp;scy;&amp;scy;&amp;icy;&amp;jcy;&amp;scy;&amp;kcy;&amp;ocy;-&amp;ncy;&amp;ocy;&amp;rcy;&amp;vcy;&amp;iecy;&amp;zhcy;&amp;scy;&amp;kcy;&amp;icy;&amp;jcy; &amp;Dcy;&amp;ocy;&amp;gcy;&amp;ocy;&amp;vcy;&amp;ocy;&amp;rcy; &amp;ocy; &amp;rcy;&amp;acy;&amp;zcy;&amp;gcy;&amp;rcy;&amp;acy;&amp;ncy;&amp;icy;&amp;chcy;&amp;iecy;&amp;ncy;&amp;icy;&amp;icy; &amp;mcy;&amp;ocy;&amp;rcy;&amp;scy;&amp;kcy;&amp;icy;&amp;khcy; &amp;pcy;&amp;rcy;&amp;ocy;&amp;scy;&amp;tcy;&amp;rcy;&amp;acy;&amp;ncy;&amp;scy;&amp;t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" y="676590"/>
            <a:ext cx="6840760" cy="618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&amp;Rcy;&amp;ocy;&amp;scy;&amp;scy;&amp;icy;&amp;yacy; &amp;icy;&amp;shchcy;&amp;iecy;&amp;tcy; &amp;scy;&amp;vcy;&amp;ocy;&amp;jcy; &amp;kcy;&amp;ucy;&amp;rcy;&amp;scy; &amp;vcy; &amp;YUcy;&amp;zhcy;&amp;ncy;&amp;ocy;-&amp;Kcy;&amp;icy;&amp;tcy;&amp;acy;&amp;jcy;&amp;scy;&amp;kcy;&amp;ocy;&amp;mcy; &amp;mcy;&amp;ocy;&amp;rcy;&amp;iecy; &quot; blogi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093651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9848"/>
          </a:xfrm>
        </p:spPr>
        <p:txBody>
          <a:bodyPr/>
          <a:lstStyle/>
          <a:p>
            <a:pPr algn="ctr"/>
            <a:r>
              <a:rPr lang="ru-RU" dirty="0" smtClean="0"/>
              <a:t>Подумайте!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6084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Вблизи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вод Латвии в Балтийском море напротив Лиепая идентифицирован корабль ВМС России «КА-06» (информация НВС Латвии)  на расстоянии 30,5 км от линии внутренних вод. 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 ли Россией пограничный режим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Латвии? 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Аргументируйте.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Вопросы урока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20" y="227687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Какие объекты входят в состав территории государства?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Где проходят государственные границы?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Чем вызваны территориальные споры между государствами?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068960"/>
            <a:ext cx="238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608908" y="514350"/>
            <a:ext cx="538359" cy="6343650"/>
          </a:xfrm>
          <a:custGeom>
            <a:avLst/>
            <a:gdLst>
              <a:gd name="connsiteX0" fmla="*/ 458142 w 538359"/>
              <a:gd name="connsiteY0" fmla="*/ 0 h 6343650"/>
              <a:gd name="connsiteX1" fmla="*/ 477192 w 538359"/>
              <a:gd name="connsiteY1" fmla="*/ 704850 h 6343650"/>
              <a:gd name="connsiteX2" fmla="*/ 515292 w 538359"/>
              <a:gd name="connsiteY2" fmla="*/ 819150 h 6343650"/>
              <a:gd name="connsiteX3" fmla="*/ 534342 w 538359"/>
              <a:gd name="connsiteY3" fmla="*/ 895350 h 6343650"/>
              <a:gd name="connsiteX4" fmla="*/ 477192 w 538359"/>
              <a:gd name="connsiteY4" fmla="*/ 1238250 h 6343650"/>
              <a:gd name="connsiteX5" fmla="*/ 420042 w 538359"/>
              <a:gd name="connsiteY5" fmla="*/ 1257300 h 6343650"/>
              <a:gd name="connsiteX6" fmla="*/ 286692 w 538359"/>
              <a:gd name="connsiteY6" fmla="*/ 1276350 h 6343650"/>
              <a:gd name="connsiteX7" fmla="*/ 248592 w 538359"/>
              <a:gd name="connsiteY7" fmla="*/ 1333500 h 6343650"/>
              <a:gd name="connsiteX8" fmla="*/ 248592 w 538359"/>
              <a:gd name="connsiteY8" fmla="*/ 1581150 h 6343650"/>
              <a:gd name="connsiteX9" fmla="*/ 362892 w 538359"/>
              <a:gd name="connsiteY9" fmla="*/ 1657350 h 6343650"/>
              <a:gd name="connsiteX10" fmla="*/ 439092 w 538359"/>
              <a:gd name="connsiteY10" fmla="*/ 1752600 h 6343650"/>
              <a:gd name="connsiteX11" fmla="*/ 458142 w 538359"/>
              <a:gd name="connsiteY11" fmla="*/ 1809750 h 6343650"/>
              <a:gd name="connsiteX12" fmla="*/ 477192 w 538359"/>
              <a:gd name="connsiteY12" fmla="*/ 1962150 h 6343650"/>
              <a:gd name="connsiteX13" fmla="*/ 496242 w 538359"/>
              <a:gd name="connsiteY13" fmla="*/ 2057400 h 6343650"/>
              <a:gd name="connsiteX14" fmla="*/ 477192 w 538359"/>
              <a:gd name="connsiteY14" fmla="*/ 2381250 h 6343650"/>
              <a:gd name="connsiteX15" fmla="*/ 420042 w 538359"/>
              <a:gd name="connsiteY15" fmla="*/ 2647950 h 6343650"/>
              <a:gd name="connsiteX16" fmla="*/ 400992 w 538359"/>
              <a:gd name="connsiteY16" fmla="*/ 2705100 h 6343650"/>
              <a:gd name="connsiteX17" fmla="*/ 381942 w 538359"/>
              <a:gd name="connsiteY17" fmla="*/ 2762250 h 6343650"/>
              <a:gd name="connsiteX18" fmla="*/ 400992 w 538359"/>
              <a:gd name="connsiteY18" fmla="*/ 2990850 h 6343650"/>
              <a:gd name="connsiteX19" fmla="*/ 439092 w 538359"/>
              <a:gd name="connsiteY19" fmla="*/ 3105150 h 6343650"/>
              <a:gd name="connsiteX20" fmla="*/ 458142 w 538359"/>
              <a:gd name="connsiteY20" fmla="*/ 3200400 h 6343650"/>
              <a:gd name="connsiteX21" fmla="*/ 439092 w 538359"/>
              <a:gd name="connsiteY21" fmla="*/ 3581400 h 6343650"/>
              <a:gd name="connsiteX22" fmla="*/ 381942 w 538359"/>
              <a:gd name="connsiteY22" fmla="*/ 3619500 h 6343650"/>
              <a:gd name="connsiteX23" fmla="*/ 134292 w 538359"/>
              <a:gd name="connsiteY23" fmla="*/ 3676650 h 6343650"/>
              <a:gd name="connsiteX24" fmla="*/ 77142 w 538359"/>
              <a:gd name="connsiteY24" fmla="*/ 3695700 h 6343650"/>
              <a:gd name="connsiteX25" fmla="*/ 58092 w 538359"/>
              <a:gd name="connsiteY25" fmla="*/ 3752850 h 6343650"/>
              <a:gd name="connsiteX26" fmla="*/ 19992 w 538359"/>
              <a:gd name="connsiteY26" fmla="*/ 3810000 h 6343650"/>
              <a:gd name="connsiteX27" fmla="*/ 942 w 538359"/>
              <a:gd name="connsiteY27" fmla="*/ 3886200 h 6343650"/>
              <a:gd name="connsiteX28" fmla="*/ 19992 w 538359"/>
              <a:gd name="connsiteY28" fmla="*/ 4076700 h 6343650"/>
              <a:gd name="connsiteX29" fmla="*/ 96192 w 538359"/>
              <a:gd name="connsiteY29" fmla="*/ 4095750 h 6343650"/>
              <a:gd name="connsiteX30" fmla="*/ 343842 w 538359"/>
              <a:gd name="connsiteY30" fmla="*/ 4133850 h 6343650"/>
              <a:gd name="connsiteX31" fmla="*/ 381942 w 538359"/>
              <a:gd name="connsiteY31" fmla="*/ 4267200 h 6343650"/>
              <a:gd name="connsiteX32" fmla="*/ 439092 w 538359"/>
              <a:gd name="connsiteY32" fmla="*/ 4438650 h 6343650"/>
              <a:gd name="connsiteX33" fmla="*/ 458142 w 538359"/>
              <a:gd name="connsiteY33" fmla="*/ 4495800 h 6343650"/>
              <a:gd name="connsiteX34" fmla="*/ 477192 w 538359"/>
              <a:gd name="connsiteY34" fmla="*/ 4552950 h 6343650"/>
              <a:gd name="connsiteX35" fmla="*/ 477192 w 538359"/>
              <a:gd name="connsiteY35" fmla="*/ 5143500 h 6343650"/>
              <a:gd name="connsiteX36" fmla="*/ 439092 w 538359"/>
              <a:gd name="connsiteY36" fmla="*/ 5257800 h 6343650"/>
              <a:gd name="connsiteX37" fmla="*/ 458142 w 538359"/>
              <a:gd name="connsiteY37" fmla="*/ 5619750 h 6343650"/>
              <a:gd name="connsiteX38" fmla="*/ 496242 w 538359"/>
              <a:gd name="connsiteY38" fmla="*/ 5734050 h 6343650"/>
              <a:gd name="connsiteX39" fmla="*/ 515292 w 538359"/>
              <a:gd name="connsiteY39" fmla="*/ 5791200 h 6343650"/>
              <a:gd name="connsiteX40" fmla="*/ 496242 w 538359"/>
              <a:gd name="connsiteY40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38359" h="6343650">
                <a:moveTo>
                  <a:pt x="458142" y="0"/>
                </a:moveTo>
                <a:cubicBezTo>
                  <a:pt x="464492" y="234950"/>
                  <a:pt x="460834" y="470384"/>
                  <a:pt x="477192" y="704850"/>
                </a:cubicBezTo>
                <a:cubicBezTo>
                  <a:pt x="479987" y="744914"/>
                  <a:pt x="505552" y="780188"/>
                  <a:pt x="515292" y="819150"/>
                </a:cubicBezTo>
                <a:lnTo>
                  <a:pt x="534342" y="895350"/>
                </a:lnTo>
                <a:cubicBezTo>
                  <a:pt x="532484" y="923223"/>
                  <a:pt x="563756" y="1168999"/>
                  <a:pt x="477192" y="1238250"/>
                </a:cubicBezTo>
                <a:cubicBezTo>
                  <a:pt x="461512" y="1250794"/>
                  <a:pt x="439733" y="1253362"/>
                  <a:pt x="420042" y="1257300"/>
                </a:cubicBezTo>
                <a:cubicBezTo>
                  <a:pt x="376013" y="1266106"/>
                  <a:pt x="331142" y="1270000"/>
                  <a:pt x="286692" y="1276350"/>
                </a:cubicBezTo>
                <a:cubicBezTo>
                  <a:pt x="273992" y="1295400"/>
                  <a:pt x="258831" y="1313022"/>
                  <a:pt x="248592" y="1333500"/>
                </a:cubicBezTo>
                <a:cubicBezTo>
                  <a:pt x="212800" y="1405085"/>
                  <a:pt x="216617" y="1517200"/>
                  <a:pt x="248592" y="1581150"/>
                </a:cubicBezTo>
                <a:cubicBezTo>
                  <a:pt x="269070" y="1622106"/>
                  <a:pt x="362892" y="1657350"/>
                  <a:pt x="362892" y="1657350"/>
                </a:cubicBezTo>
                <a:cubicBezTo>
                  <a:pt x="410775" y="1800998"/>
                  <a:pt x="340615" y="1629503"/>
                  <a:pt x="439092" y="1752600"/>
                </a:cubicBezTo>
                <a:cubicBezTo>
                  <a:pt x="451636" y="1768280"/>
                  <a:pt x="451792" y="1790700"/>
                  <a:pt x="458142" y="1809750"/>
                </a:cubicBezTo>
                <a:cubicBezTo>
                  <a:pt x="464492" y="1860550"/>
                  <a:pt x="469407" y="1911550"/>
                  <a:pt x="477192" y="1962150"/>
                </a:cubicBezTo>
                <a:cubicBezTo>
                  <a:pt x="482115" y="1994152"/>
                  <a:pt x="496242" y="2025021"/>
                  <a:pt x="496242" y="2057400"/>
                </a:cubicBezTo>
                <a:cubicBezTo>
                  <a:pt x="496242" y="2165537"/>
                  <a:pt x="485815" y="2273458"/>
                  <a:pt x="477192" y="2381250"/>
                </a:cubicBezTo>
                <a:cubicBezTo>
                  <a:pt x="464544" y="2539351"/>
                  <a:pt x="465402" y="2511871"/>
                  <a:pt x="420042" y="2647950"/>
                </a:cubicBezTo>
                <a:lnTo>
                  <a:pt x="400992" y="2705100"/>
                </a:lnTo>
                <a:lnTo>
                  <a:pt x="381942" y="2762250"/>
                </a:lnTo>
                <a:cubicBezTo>
                  <a:pt x="388292" y="2838450"/>
                  <a:pt x="388421" y="2915426"/>
                  <a:pt x="400992" y="2990850"/>
                </a:cubicBezTo>
                <a:cubicBezTo>
                  <a:pt x="407594" y="3030464"/>
                  <a:pt x="431216" y="3065769"/>
                  <a:pt x="439092" y="3105150"/>
                </a:cubicBezTo>
                <a:lnTo>
                  <a:pt x="458142" y="3200400"/>
                </a:lnTo>
                <a:cubicBezTo>
                  <a:pt x="451792" y="3327400"/>
                  <a:pt x="461839" y="3456292"/>
                  <a:pt x="439092" y="3581400"/>
                </a:cubicBezTo>
                <a:cubicBezTo>
                  <a:pt x="434996" y="3603926"/>
                  <a:pt x="402864" y="3610201"/>
                  <a:pt x="381942" y="3619500"/>
                </a:cubicBezTo>
                <a:cubicBezTo>
                  <a:pt x="282849" y="3663541"/>
                  <a:pt x="242772" y="3661153"/>
                  <a:pt x="134292" y="3676650"/>
                </a:cubicBezTo>
                <a:cubicBezTo>
                  <a:pt x="115242" y="3683000"/>
                  <a:pt x="91341" y="3681501"/>
                  <a:pt x="77142" y="3695700"/>
                </a:cubicBezTo>
                <a:cubicBezTo>
                  <a:pt x="62943" y="3709899"/>
                  <a:pt x="67072" y="3734889"/>
                  <a:pt x="58092" y="3752850"/>
                </a:cubicBezTo>
                <a:cubicBezTo>
                  <a:pt x="47853" y="3773328"/>
                  <a:pt x="32692" y="3790950"/>
                  <a:pt x="19992" y="3810000"/>
                </a:cubicBezTo>
                <a:cubicBezTo>
                  <a:pt x="13642" y="3835400"/>
                  <a:pt x="942" y="3860018"/>
                  <a:pt x="942" y="3886200"/>
                </a:cubicBezTo>
                <a:cubicBezTo>
                  <a:pt x="942" y="3950017"/>
                  <a:pt x="-6416" y="4018603"/>
                  <a:pt x="19992" y="4076700"/>
                </a:cubicBezTo>
                <a:cubicBezTo>
                  <a:pt x="30826" y="4100535"/>
                  <a:pt x="71018" y="4088557"/>
                  <a:pt x="96192" y="4095750"/>
                </a:cubicBezTo>
                <a:cubicBezTo>
                  <a:pt x="244061" y="4137998"/>
                  <a:pt x="37456" y="4103211"/>
                  <a:pt x="343842" y="4133850"/>
                </a:cubicBezTo>
                <a:cubicBezTo>
                  <a:pt x="407863" y="4325914"/>
                  <a:pt x="310181" y="4027998"/>
                  <a:pt x="381942" y="4267200"/>
                </a:cubicBezTo>
                <a:lnTo>
                  <a:pt x="439092" y="4438650"/>
                </a:lnTo>
                <a:lnTo>
                  <a:pt x="458142" y="4495800"/>
                </a:lnTo>
                <a:lnTo>
                  <a:pt x="477192" y="4552950"/>
                </a:lnTo>
                <a:cubicBezTo>
                  <a:pt x="508752" y="4805427"/>
                  <a:pt x="514521" y="4782648"/>
                  <a:pt x="477192" y="5143500"/>
                </a:cubicBezTo>
                <a:cubicBezTo>
                  <a:pt x="473059" y="5183448"/>
                  <a:pt x="439092" y="5257800"/>
                  <a:pt x="439092" y="5257800"/>
                </a:cubicBezTo>
                <a:cubicBezTo>
                  <a:pt x="445442" y="5378450"/>
                  <a:pt x="443747" y="5499794"/>
                  <a:pt x="458142" y="5619750"/>
                </a:cubicBezTo>
                <a:cubicBezTo>
                  <a:pt x="462927" y="5659625"/>
                  <a:pt x="483542" y="5695950"/>
                  <a:pt x="496242" y="5734050"/>
                </a:cubicBezTo>
                <a:lnTo>
                  <a:pt x="515292" y="5791200"/>
                </a:lnTo>
                <a:cubicBezTo>
                  <a:pt x="495227" y="6292830"/>
                  <a:pt x="496242" y="6108573"/>
                  <a:pt x="496242" y="634365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47267" y="514350"/>
            <a:ext cx="0" cy="6343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27326" y="514350"/>
            <a:ext cx="0" cy="6343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51920" y="514350"/>
            <a:ext cx="0" cy="6343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04048" y="514350"/>
            <a:ext cx="0" cy="6343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79215" y="4149080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6808" y="2132856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12293" y="3101400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11960" y="3899957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5868144" y="3573219"/>
            <a:ext cx="819150" cy="1238250"/>
          </a:xfrm>
          <a:custGeom>
            <a:avLst/>
            <a:gdLst>
              <a:gd name="connsiteX0" fmla="*/ 95250 w 819150"/>
              <a:gd name="connsiteY0" fmla="*/ 723900 h 1238250"/>
              <a:gd name="connsiteX1" fmla="*/ 38100 w 819150"/>
              <a:gd name="connsiteY1" fmla="*/ 628650 h 1238250"/>
              <a:gd name="connsiteX2" fmla="*/ 0 w 819150"/>
              <a:gd name="connsiteY2" fmla="*/ 514350 h 1238250"/>
              <a:gd name="connsiteX3" fmla="*/ 19050 w 819150"/>
              <a:gd name="connsiteY3" fmla="*/ 381000 h 1238250"/>
              <a:gd name="connsiteX4" fmla="*/ 114300 w 819150"/>
              <a:gd name="connsiteY4" fmla="*/ 285750 h 1238250"/>
              <a:gd name="connsiteX5" fmla="*/ 171450 w 819150"/>
              <a:gd name="connsiteY5" fmla="*/ 228600 h 1238250"/>
              <a:gd name="connsiteX6" fmla="*/ 209550 w 819150"/>
              <a:gd name="connsiteY6" fmla="*/ 171450 h 1238250"/>
              <a:gd name="connsiteX7" fmla="*/ 266700 w 819150"/>
              <a:gd name="connsiteY7" fmla="*/ 57150 h 1238250"/>
              <a:gd name="connsiteX8" fmla="*/ 400050 w 819150"/>
              <a:gd name="connsiteY8" fmla="*/ 0 h 1238250"/>
              <a:gd name="connsiteX9" fmla="*/ 514350 w 819150"/>
              <a:gd name="connsiteY9" fmla="*/ 19050 h 1238250"/>
              <a:gd name="connsiteX10" fmla="*/ 552450 w 819150"/>
              <a:gd name="connsiteY10" fmla="*/ 133350 h 1238250"/>
              <a:gd name="connsiteX11" fmla="*/ 571500 w 819150"/>
              <a:gd name="connsiteY11" fmla="*/ 304800 h 1238250"/>
              <a:gd name="connsiteX12" fmla="*/ 609600 w 819150"/>
              <a:gd name="connsiteY12" fmla="*/ 361950 h 1238250"/>
              <a:gd name="connsiteX13" fmla="*/ 628650 w 819150"/>
              <a:gd name="connsiteY13" fmla="*/ 419100 h 1238250"/>
              <a:gd name="connsiteX14" fmla="*/ 666750 w 819150"/>
              <a:gd name="connsiteY14" fmla="*/ 476250 h 1238250"/>
              <a:gd name="connsiteX15" fmla="*/ 704850 w 819150"/>
              <a:gd name="connsiteY15" fmla="*/ 609600 h 1238250"/>
              <a:gd name="connsiteX16" fmla="*/ 742950 w 819150"/>
              <a:gd name="connsiteY16" fmla="*/ 666750 h 1238250"/>
              <a:gd name="connsiteX17" fmla="*/ 781050 w 819150"/>
              <a:gd name="connsiteY17" fmla="*/ 800100 h 1238250"/>
              <a:gd name="connsiteX18" fmla="*/ 819150 w 819150"/>
              <a:gd name="connsiteY18" fmla="*/ 933450 h 1238250"/>
              <a:gd name="connsiteX19" fmla="*/ 800100 w 819150"/>
              <a:gd name="connsiteY19" fmla="*/ 1123950 h 1238250"/>
              <a:gd name="connsiteX20" fmla="*/ 781050 w 819150"/>
              <a:gd name="connsiteY20" fmla="*/ 1181100 h 1238250"/>
              <a:gd name="connsiteX21" fmla="*/ 666750 w 819150"/>
              <a:gd name="connsiteY21" fmla="*/ 1219200 h 1238250"/>
              <a:gd name="connsiteX22" fmla="*/ 609600 w 819150"/>
              <a:gd name="connsiteY22" fmla="*/ 1238250 h 1238250"/>
              <a:gd name="connsiteX23" fmla="*/ 495300 w 819150"/>
              <a:gd name="connsiteY23" fmla="*/ 1047750 h 1238250"/>
              <a:gd name="connsiteX24" fmla="*/ 457200 w 819150"/>
              <a:gd name="connsiteY24" fmla="*/ 990600 h 1238250"/>
              <a:gd name="connsiteX25" fmla="*/ 419100 w 819150"/>
              <a:gd name="connsiteY25" fmla="*/ 914400 h 1238250"/>
              <a:gd name="connsiteX26" fmla="*/ 304800 w 819150"/>
              <a:gd name="connsiteY26" fmla="*/ 876300 h 1238250"/>
              <a:gd name="connsiteX27" fmla="*/ 190500 w 819150"/>
              <a:gd name="connsiteY27" fmla="*/ 819150 h 1238250"/>
              <a:gd name="connsiteX28" fmla="*/ 171450 w 819150"/>
              <a:gd name="connsiteY28" fmla="*/ 762000 h 1238250"/>
              <a:gd name="connsiteX29" fmla="*/ 95250 w 819150"/>
              <a:gd name="connsiteY29" fmla="*/ 72390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9150" h="1238250">
                <a:moveTo>
                  <a:pt x="95250" y="723900"/>
                </a:moveTo>
                <a:cubicBezTo>
                  <a:pt x="73025" y="701675"/>
                  <a:pt x="53422" y="662358"/>
                  <a:pt x="38100" y="628650"/>
                </a:cubicBezTo>
                <a:cubicBezTo>
                  <a:pt x="21481" y="592089"/>
                  <a:pt x="0" y="514350"/>
                  <a:pt x="0" y="514350"/>
                </a:cubicBezTo>
                <a:cubicBezTo>
                  <a:pt x="6350" y="469900"/>
                  <a:pt x="6148" y="424008"/>
                  <a:pt x="19050" y="381000"/>
                </a:cubicBezTo>
                <a:cubicBezTo>
                  <a:pt x="37677" y="318911"/>
                  <a:pt x="70273" y="322439"/>
                  <a:pt x="114300" y="285750"/>
                </a:cubicBezTo>
                <a:cubicBezTo>
                  <a:pt x="134996" y="268503"/>
                  <a:pt x="154203" y="249296"/>
                  <a:pt x="171450" y="228600"/>
                </a:cubicBezTo>
                <a:cubicBezTo>
                  <a:pt x="186107" y="211011"/>
                  <a:pt x="199311" y="191928"/>
                  <a:pt x="209550" y="171450"/>
                </a:cubicBezTo>
                <a:cubicBezTo>
                  <a:pt x="240538" y="109475"/>
                  <a:pt x="212105" y="111745"/>
                  <a:pt x="266700" y="57150"/>
                </a:cubicBezTo>
                <a:cubicBezTo>
                  <a:pt x="310553" y="13297"/>
                  <a:pt x="341756" y="14573"/>
                  <a:pt x="400050" y="0"/>
                </a:cubicBezTo>
                <a:cubicBezTo>
                  <a:pt x="438150" y="6350"/>
                  <a:pt x="485281" y="-6385"/>
                  <a:pt x="514350" y="19050"/>
                </a:cubicBezTo>
                <a:cubicBezTo>
                  <a:pt x="544574" y="45496"/>
                  <a:pt x="552450" y="133350"/>
                  <a:pt x="552450" y="133350"/>
                </a:cubicBezTo>
                <a:cubicBezTo>
                  <a:pt x="558800" y="190500"/>
                  <a:pt x="557554" y="249015"/>
                  <a:pt x="571500" y="304800"/>
                </a:cubicBezTo>
                <a:cubicBezTo>
                  <a:pt x="577053" y="327012"/>
                  <a:pt x="599361" y="341472"/>
                  <a:pt x="609600" y="361950"/>
                </a:cubicBezTo>
                <a:cubicBezTo>
                  <a:pt x="618580" y="379911"/>
                  <a:pt x="619670" y="401139"/>
                  <a:pt x="628650" y="419100"/>
                </a:cubicBezTo>
                <a:cubicBezTo>
                  <a:pt x="638889" y="439578"/>
                  <a:pt x="656511" y="455772"/>
                  <a:pt x="666750" y="476250"/>
                </a:cubicBezTo>
                <a:cubicBezTo>
                  <a:pt x="703821" y="550392"/>
                  <a:pt x="668228" y="524149"/>
                  <a:pt x="704850" y="609600"/>
                </a:cubicBezTo>
                <a:cubicBezTo>
                  <a:pt x="713869" y="630644"/>
                  <a:pt x="730250" y="647700"/>
                  <a:pt x="742950" y="666750"/>
                </a:cubicBezTo>
                <a:cubicBezTo>
                  <a:pt x="802503" y="904964"/>
                  <a:pt x="726391" y="608794"/>
                  <a:pt x="781050" y="800100"/>
                </a:cubicBezTo>
                <a:cubicBezTo>
                  <a:pt x="828890" y="967542"/>
                  <a:pt x="773475" y="796424"/>
                  <a:pt x="819150" y="933450"/>
                </a:cubicBezTo>
                <a:cubicBezTo>
                  <a:pt x="812800" y="996950"/>
                  <a:pt x="809804" y="1060875"/>
                  <a:pt x="800100" y="1123950"/>
                </a:cubicBezTo>
                <a:cubicBezTo>
                  <a:pt x="797047" y="1143797"/>
                  <a:pt x="797390" y="1169428"/>
                  <a:pt x="781050" y="1181100"/>
                </a:cubicBezTo>
                <a:cubicBezTo>
                  <a:pt x="748370" y="1204443"/>
                  <a:pt x="704850" y="1206500"/>
                  <a:pt x="666750" y="1219200"/>
                </a:cubicBezTo>
                <a:lnTo>
                  <a:pt x="609600" y="1238250"/>
                </a:lnTo>
                <a:cubicBezTo>
                  <a:pt x="423193" y="958640"/>
                  <a:pt x="612456" y="1252773"/>
                  <a:pt x="495300" y="1047750"/>
                </a:cubicBezTo>
                <a:cubicBezTo>
                  <a:pt x="483941" y="1027871"/>
                  <a:pt x="468559" y="1010479"/>
                  <a:pt x="457200" y="990600"/>
                </a:cubicBezTo>
                <a:cubicBezTo>
                  <a:pt x="443111" y="965944"/>
                  <a:pt x="441818" y="931439"/>
                  <a:pt x="419100" y="914400"/>
                </a:cubicBezTo>
                <a:cubicBezTo>
                  <a:pt x="386971" y="890303"/>
                  <a:pt x="342900" y="889000"/>
                  <a:pt x="304800" y="876300"/>
                </a:cubicBezTo>
                <a:cubicBezTo>
                  <a:pt x="225930" y="850010"/>
                  <a:pt x="264358" y="868389"/>
                  <a:pt x="190500" y="819150"/>
                </a:cubicBezTo>
                <a:cubicBezTo>
                  <a:pt x="184150" y="800100"/>
                  <a:pt x="185649" y="776199"/>
                  <a:pt x="171450" y="762000"/>
                </a:cubicBezTo>
                <a:cubicBezTo>
                  <a:pt x="53749" y="644299"/>
                  <a:pt x="117475" y="746125"/>
                  <a:pt x="95250" y="7239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036411" y="893862"/>
            <a:ext cx="819150" cy="1238250"/>
          </a:xfrm>
          <a:custGeom>
            <a:avLst/>
            <a:gdLst>
              <a:gd name="connsiteX0" fmla="*/ 95250 w 819150"/>
              <a:gd name="connsiteY0" fmla="*/ 723900 h 1238250"/>
              <a:gd name="connsiteX1" fmla="*/ 38100 w 819150"/>
              <a:gd name="connsiteY1" fmla="*/ 628650 h 1238250"/>
              <a:gd name="connsiteX2" fmla="*/ 0 w 819150"/>
              <a:gd name="connsiteY2" fmla="*/ 514350 h 1238250"/>
              <a:gd name="connsiteX3" fmla="*/ 19050 w 819150"/>
              <a:gd name="connsiteY3" fmla="*/ 381000 h 1238250"/>
              <a:gd name="connsiteX4" fmla="*/ 114300 w 819150"/>
              <a:gd name="connsiteY4" fmla="*/ 285750 h 1238250"/>
              <a:gd name="connsiteX5" fmla="*/ 171450 w 819150"/>
              <a:gd name="connsiteY5" fmla="*/ 228600 h 1238250"/>
              <a:gd name="connsiteX6" fmla="*/ 209550 w 819150"/>
              <a:gd name="connsiteY6" fmla="*/ 171450 h 1238250"/>
              <a:gd name="connsiteX7" fmla="*/ 266700 w 819150"/>
              <a:gd name="connsiteY7" fmla="*/ 57150 h 1238250"/>
              <a:gd name="connsiteX8" fmla="*/ 400050 w 819150"/>
              <a:gd name="connsiteY8" fmla="*/ 0 h 1238250"/>
              <a:gd name="connsiteX9" fmla="*/ 514350 w 819150"/>
              <a:gd name="connsiteY9" fmla="*/ 19050 h 1238250"/>
              <a:gd name="connsiteX10" fmla="*/ 552450 w 819150"/>
              <a:gd name="connsiteY10" fmla="*/ 133350 h 1238250"/>
              <a:gd name="connsiteX11" fmla="*/ 571500 w 819150"/>
              <a:gd name="connsiteY11" fmla="*/ 304800 h 1238250"/>
              <a:gd name="connsiteX12" fmla="*/ 609600 w 819150"/>
              <a:gd name="connsiteY12" fmla="*/ 361950 h 1238250"/>
              <a:gd name="connsiteX13" fmla="*/ 628650 w 819150"/>
              <a:gd name="connsiteY13" fmla="*/ 419100 h 1238250"/>
              <a:gd name="connsiteX14" fmla="*/ 666750 w 819150"/>
              <a:gd name="connsiteY14" fmla="*/ 476250 h 1238250"/>
              <a:gd name="connsiteX15" fmla="*/ 704850 w 819150"/>
              <a:gd name="connsiteY15" fmla="*/ 609600 h 1238250"/>
              <a:gd name="connsiteX16" fmla="*/ 742950 w 819150"/>
              <a:gd name="connsiteY16" fmla="*/ 666750 h 1238250"/>
              <a:gd name="connsiteX17" fmla="*/ 781050 w 819150"/>
              <a:gd name="connsiteY17" fmla="*/ 800100 h 1238250"/>
              <a:gd name="connsiteX18" fmla="*/ 819150 w 819150"/>
              <a:gd name="connsiteY18" fmla="*/ 933450 h 1238250"/>
              <a:gd name="connsiteX19" fmla="*/ 800100 w 819150"/>
              <a:gd name="connsiteY19" fmla="*/ 1123950 h 1238250"/>
              <a:gd name="connsiteX20" fmla="*/ 781050 w 819150"/>
              <a:gd name="connsiteY20" fmla="*/ 1181100 h 1238250"/>
              <a:gd name="connsiteX21" fmla="*/ 666750 w 819150"/>
              <a:gd name="connsiteY21" fmla="*/ 1219200 h 1238250"/>
              <a:gd name="connsiteX22" fmla="*/ 609600 w 819150"/>
              <a:gd name="connsiteY22" fmla="*/ 1238250 h 1238250"/>
              <a:gd name="connsiteX23" fmla="*/ 495300 w 819150"/>
              <a:gd name="connsiteY23" fmla="*/ 1047750 h 1238250"/>
              <a:gd name="connsiteX24" fmla="*/ 457200 w 819150"/>
              <a:gd name="connsiteY24" fmla="*/ 990600 h 1238250"/>
              <a:gd name="connsiteX25" fmla="*/ 419100 w 819150"/>
              <a:gd name="connsiteY25" fmla="*/ 914400 h 1238250"/>
              <a:gd name="connsiteX26" fmla="*/ 304800 w 819150"/>
              <a:gd name="connsiteY26" fmla="*/ 876300 h 1238250"/>
              <a:gd name="connsiteX27" fmla="*/ 190500 w 819150"/>
              <a:gd name="connsiteY27" fmla="*/ 819150 h 1238250"/>
              <a:gd name="connsiteX28" fmla="*/ 171450 w 819150"/>
              <a:gd name="connsiteY28" fmla="*/ 762000 h 1238250"/>
              <a:gd name="connsiteX29" fmla="*/ 95250 w 819150"/>
              <a:gd name="connsiteY29" fmla="*/ 72390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9150" h="1238250">
                <a:moveTo>
                  <a:pt x="95250" y="723900"/>
                </a:moveTo>
                <a:cubicBezTo>
                  <a:pt x="73025" y="701675"/>
                  <a:pt x="53422" y="662358"/>
                  <a:pt x="38100" y="628650"/>
                </a:cubicBezTo>
                <a:cubicBezTo>
                  <a:pt x="21481" y="592089"/>
                  <a:pt x="0" y="514350"/>
                  <a:pt x="0" y="514350"/>
                </a:cubicBezTo>
                <a:cubicBezTo>
                  <a:pt x="6350" y="469900"/>
                  <a:pt x="6148" y="424008"/>
                  <a:pt x="19050" y="381000"/>
                </a:cubicBezTo>
                <a:cubicBezTo>
                  <a:pt x="37677" y="318911"/>
                  <a:pt x="70273" y="322439"/>
                  <a:pt x="114300" y="285750"/>
                </a:cubicBezTo>
                <a:cubicBezTo>
                  <a:pt x="134996" y="268503"/>
                  <a:pt x="154203" y="249296"/>
                  <a:pt x="171450" y="228600"/>
                </a:cubicBezTo>
                <a:cubicBezTo>
                  <a:pt x="186107" y="211011"/>
                  <a:pt x="199311" y="191928"/>
                  <a:pt x="209550" y="171450"/>
                </a:cubicBezTo>
                <a:cubicBezTo>
                  <a:pt x="240538" y="109475"/>
                  <a:pt x="212105" y="111745"/>
                  <a:pt x="266700" y="57150"/>
                </a:cubicBezTo>
                <a:cubicBezTo>
                  <a:pt x="310553" y="13297"/>
                  <a:pt x="341756" y="14573"/>
                  <a:pt x="400050" y="0"/>
                </a:cubicBezTo>
                <a:cubicBezTo>
                  <a:pt x="438150" y="6350"/>
                  <a:pt x="485281" y="-6385"/>
                  <a:pt x="514350" y="19050"/>
                </a:cubicBezTo>
                <a:cubicBezTo>
                  <a:pt x="544574" y="45496"/>
                  <a:pt x="552450" y="133350"/>
                  <a:pt x="552450" y="133350"/>
                </a:cubicBezTo>
                <a:cubicBezTo>
                  <a:pt x="558800" y="190500"/>
                  <a:pt x="557554" y="249015"/>
                  <a:pt x="571500" y="304800"/>
                </a:cubicBezTo>
                <a:cubicBezTo>
                  <a:pt x="577053" y="327012"/>
                  <a:pt x="599361" y="341472"/>
                  <a:pt x="609600" y="361950"/>
                </a:cubicBezTo>
                <a:cubicBezTo>
                  <a:pt x="618580" y="379911"/>
                  <a:pt x="619670" y="401139"/>
                  <a:pt x="628650" y="419100"/>
                </a:cubicBezTo>
                <a:cubicBezTo>
                  <a:pt x="638889" y="439578"/>
                  <a:pt x="656511" y="455772"/>
                  <a:pt x="666750" y="476250"/>
                </a:cubicBezTo>
                <a:cubicBezTo>
                  <a:pt x="703821" y="550392"/>
                  <a:pt x="668228" y="524149"/>
                  <a:pt x="704850" y="609600"/>
                </a:cubicBezTo>
                <a:cubicBezTo>
                  <a:pt x="713869" y="630644"/>
                  <a:pt x="730250" y="647700"/>
                  <a:pt x="742950" y="666750"/>
                </a:cubicBezTo>
                <a:cubicBezTo>
                  <a:pt x="802503" y="904964"/>
                  <a:pt x="726391" y="608794"/>
                  <a:pt x="781050" y="800100"/>
                </a:cubicBezTo>
                <a:cubicBezTo>
                  <a:pt x="828890" y="967542"/>
                  <a:pt x="773475" y="796424"/>
                  <a:pt x="819150" y="933450"/>
                </a:cubicBezTo>
                <a:cubicBezTo>
                  <a:pt x="812800" y="996950"/>
                  <a:pt x="809804" y="1060875"/>
                  <a:pt x="800100" y="1123950"/>
                </a:cubicBezTo>
                <a:cubicBezTo>
                  <a:pt x="797047" y="1143797"/>
                  <a:pt x="797390" y="1169428"/>
                  <a:pt x="781050" y="1181100"/>
                </a:cubicBezTo>
                <a:cubicBezTo>
                  <a:pt x="748370" y="1204443"/>
                  <a:pt x="704850" y="1206500"/>
                  <a:pt x="666750" y="1219200"/>
                </a:cubicBezTo>
                <a:lnTo>
                  <a:pt x="609600" y="1238250"/>
                </a:lnTo>
                <a:cubicBezTo>
                  <a:pt x="423193" y="958640"/>
                  <a:pt x="612456" y="1252773"/>
                  <a:pt x="495300" y="1047750"/>
                </a:cubicBezTo>
                <a:cubicBezTo>
                  <a:pt x="483941" y="1027871"/>
                  <a:pt x="468559" y="1010479"/>
                  <a:pt x="457200" y="990600"/>
                </a:cubicBezTo>
                <a:cubicBezTo>
                  <a:pt x="443111" y="965944"/>
                  <a:pt x="441818" y="931439"/>
                  <a:pt x="419100" y="914400"/>
                </a:cubicBezTo>
                <a:cubicBezTo>
                  <a:pt x="386971" y="890303"/>
                  <a:pt x="342900" y="889000"/>
                  <a:pt x="304800" y="876300"/>
                </a:cubicBezTo>
                <a:cubicBezTo>
                  <a:pt x="225930" y="850010"/>
                  <a:pt x="264358" y="868389"/>
                  <a:pt x="190500" y="819150"/>
                </a:cubicBezTo>
                <a:cubicBezTo>
                  <a:pt x="184150" y="800100"/>
                  <a:pt x="185649" y="776199"/>
                  <a:pt x="171450" y="762000"/>
                </a:cubicBezTo>
                <a:cubicBezTo>
                  <a:pt x="53749" y="644299"/>
                  <a:pt x="117475" y="746125"/>
                  <a:pt x="95250" y="7239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04248" y="389995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Остров (Н)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707024" y="11325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Остров (Н)</a:t>
            </a:r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4046680" y="5229200"/>
            <a:ext cx="819150" cy="1238250"/>
          </a:xfrm>
          <a:custGeom>
            <a:avLst/>
            <a:gdLst>
              <a:gd name="connsiteX0" fmla="*/ 95250 w 819150"/>
              <a:gd name="connsiteY0" fmla="*/ 723900 h 1238250"/>
              <a:gd name="connsiteX1" fmla="*/ 38100 w 819150"/>
              <a:gd name="connsiteY1" fmla="*/ 628650 h 1238250"/>
              <a:gd name="connsiteX2" fmla="*/ 0 w 819150"/>
              <a:gd name="connsiteY2" fmla="*/ 514350 h 1238250"/>
              <a:gd name="connsiteX3" fmla="*/ 19050 w 819150"/>
              <a:gd name="connsiteY3" fmla="*/ 381000 h 1238250"/>
              <a:gd name="connsiteX4" fmla="*/ 114300 w 819150"/>
              <a:gd name="connsiteY4" fmla="*/ 285750 h 1238250"/>
              <a:gd name="connsiteX5" fmla="*/ 171450 w 819150"/>
              <a:gd name="connsiteY5" fmla="*/ 228600 h 1238250"/>
              <a:gd name="connsiteX6" fmla="*/ 209550 w 819150"/>
              <a:gd name="connsiteY6" fmla="*/ 171450 h 1238250"/>
              <a:gd name="connsiteX7" fmla="*/ 266700 w 819150"/>
              <a:gd name="connsiteY7" fmla="*/ 57150 h 1238250"/>
              <a:gd name="connsiteX8" fmla="*/ 400050 w 819150"/>
              <a:gd name="connsiteY8" fmla="*/ 0 h 1238250"/>
              <a:gd name="connsiteX9" fmla="*/ 514350 w 819150"/>
              <a:gd name="connsiteY9" fmla="*/ 19050 h 1238250"/>
              <a:gd name="connsiteX10" fmla="*/ 552450 w 819150"/>
              <a:gd name="connsiteY10" fmla="*/ 133350 h 1238250"/>
              <a:gd name="connsiteX11" fmla="*/ 571500 w 819150"/>
              <a:gd name="connsiteY11" fmla="*/ 304800 h 1238250"/>
              <a:gd name="connsiteX12" fmla="*/ 609600 w 819150"/>
              <a:gd name="connsiteY12" fmla="*/ 361950 h 1238250"/>
              <a:gd name="connsiteX13" fmla="*/ 628650 w 819150"/>
              <a:gd name="connsiteY13" fmla="*/ 419100 h 1238250"/>
              <a:gd name="connsiteX14" fmla="*/ 666750 w 819150"/>
              <a:gd name="connsiteY14" fmla="*/ 476250 h 1238250"/>
              <a:gd name="connsiteX15" fmla="*/ 704850 w 819150"/>
              <a:gd name="connsiteY15" fmla="*/ 609600 h 1238250"/>
              <a:gd name="connsiteX16" fmla="*/ 742950 w 819150"/>
              <a:gd name="connsiteY16" fmla="*/ 666750 h 1238250"/>
              <a:gd name="connsiteX17" fmla="*/ 781050 w 819150"/>
              <a:gd name="connsiteY17" fmla="*/ 800100 h 1238250"/>
              <a:gd name="connsiteX18" fmla="*/ 819150 w 819150"/>
              <a:gd name="connsiteY18" fmla="*/ 933450 h 1238250"/>
              <a:gd name="connsiteX19" fmla="*/ 800100 w 819150"/>
              <a:gd name="connsiteY19" fmla="*/ 1123950 h 1238250"/>
              <a:gd name="connsiteX20" fmla="*/ 781050 w 819150"/>
              <a:gd name="connsiteY20" fmla="*/ 1181100 h 1238250"/>
              <a:gd name="connsiteX21" fmla="*/ 666750 w 819150"/>
              <a:gd name="connsiteY21" fmla="*/ 1219200 h 1238250"/>
              <a:gd name="connsiteX22" fmla="*/ 609600 w 819150"/>
              <a:gd name="connsiteY22" fmla="*/ 1238250 h 1238250"/>
              <a:gd name="connsiteX23" fmla="*/ 495300 w 819150"/>
              <a:gd name="connsiteY23" fmla="*/ 1047750 h 1238250"/>
              <a:gd name="connsiteX24" fmla="*/ 457200 w 819150"/>
              <a:gd name="connsiteY24" fmla="*/ 990600 h 1238250"/>
              <a:gd name="connsiteX25" fmla="*/ 419100 w 819150"/>
              <a:gd name="connsiteY25" fmla="*/ 914400 h 1238250"/>
              <a:gd name="connsiteX26" fmla="*/ 304800 w 819150"/>
              <a:gd name="connsiteY26" fmla="*/ 876300 h 1238250"/>
              <a:gd name="connsiteX27" fmla="*/ 190500 w 819150"/>
              <a:gd name="connsiteY27" fmla="*/ 819150 h 1238250"/>
              <a:gd name="connsiteX28" fmla="*/ 171450 w 819150"/>
              <a:gd name="connsiteY28" fmla="*/ 762000 h 1238250"/>
              <a:gd name="connsiteX29" fmla="*/ 95250 w 819150"/>
              <a:gd name="connsiteY29" fmla="*/ 72390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9150" h="1238250">
                <a:moveTo>
                  <a:pt x="95250" y="723900"/>
                </a:moveTo>
                <a:cubicBezTo>
                  <a:pt x="73025" y="701675"/>
                  <a:pt x="53422" y="662358"/>
                  <a:pt x="38100" y="628650"/>
                </a:cubicBezTo>
                <a:cubicBezTo>
                  <a:pt x="21481" y="592089"/>
                  <a:pt x="0" y="514350"/>
                  <a:pt x="0" y="514350"/>
                </a:cubicBezTo>
                <a:cubicBezTo>
                  <a:pt x="6350" y="469900"/>
                  <a:pt x="6148" y="424008"/>
                  <a:pt x="19050" y="381000"/>
                </a:cubicBezTo>
                <a:cubicBezTo>
                  <a:pt x="37677" y="318911"/>
                  <a:pt x="70273" y="322439"/>
                  <a:pt x="114300" y="285750"/>
                </a:cubicBezTo>
                <a:cubicBezTo>
                  <a:pt x="134996" y="268503"/>
                  <a:pt x="154203" y="249296"/>
                  <a:pt x="171450" y="228600"/>
                </a:cubicBezTo>
                <a:cubicBezTo>
                  <a:pt x="186107" y="211011"/>
                  <a:pt x="199311" y="191928"/>
                  <a:pt x="209550" y="171450"/>
                </a:cubicBezTo>
                <a:cubicBezTo>
                  <a:pt x="240538" y="109475"/>
                  <a:pt x="212105" y="111745"/>
                  <a:pt x="266700" y="57150"/>
                </a:cubicBezTo>
                <a:cubicBezTo>
                  <a:pt x="310553" y="13297"/>
                  <a:pt x="341756" y="14573"/>
                  <a:pt x="400050" y="0"/>
                </a:cubicBezTo>
                <a:cubicBezTo>
                  <a:pt x="438150" y="6350"/>
                  <a:pt x="485281" y="-6385"/>
                  <a:pt x="514350" y="19050"/>
                </a:cubicBezTo>
                <a:cubicBezTo>
                  <a:pt x="544574" y="45496"/>
                  <a:pt x="552450" y="133350"/>
                  <a:pt x="552450" y="133350"/>
                </a:cubicBezTo>
                <a:cubicBezTo>
                  <a:pt x="558800" y="190500"/>
                  <a:pt x="557554" y="249015"/>
                  <a:pt x="571500" y="304800"/>
                </a:cubicBezTo>
                <a:cubicBezTo>
                  <a:pt x="577053" y="327012"/>
                  <a:pt x="599361" y="341472"/>
                  <a:pt x="609600" y="361950"/>
                </a:cubicBezTo>
                <a:cubicBezTo>
                  <a:pt x="618580" y="379911"/>
                  <a:pt x="619670" y="401139"/>
                  <a:pt x="628650" y="419100"/>
                </a:cubicBezTo>
                <a:cubicBezTo>
                  <a:pt x="638889" y="439578"/>
                  <a:pt x="656511" y="455772"/>
                  <a:pt x="666750" y="476250"/>
                </a:cubicBezTo>
                <a:cubicBezTo>
                  <a:pt x="703821" y="550392"/>
                  <a:pt x="668228" y="524149"/>
                  <a:pt x="704850" y="609600"/>
                </a:cubicBezTo>
                <a:cubicBezTo>
                  <a:pt x="713869" y="630644"/>
                  <a:pt x="730250" y="647700"/>
                  <a:pt x="742950" y="666750"/>
                </a:cubicBezTo>
                <a:cubicBezTo>
                  <a:pt x="802503" y="904964"/>
                  <a:pt x="726391" y="608794"/>
                  <a:pt x="781050" y="800100"/>
                </a:cubicBezTo>
                <a:cubicBezTo>
                  <a:pt x="828890" y="967542"/>
                  <a:pt x="773475" y="796424"/>
                  <a:pt x="819150" y="933450"/>
                </a:cubicBezTo>
                <a:cubicBezTo>
                  <a:pt x="812800" y="996950"/>
                  <a:pt x="809804" y="1060875"/>
                  <a:pt x="800100" y="1123950"/>
                </a:cubicBezTo>
                <a:cubicBezTo>
                  <a:pt x="797047" y="1143797"/>
                  <a:pt x="797390" y="1169428"/>
                  <a:pt x="781050" y="1181100"/>
                </a:cubicBezTo>
                <a:cubicBezTo>
                  <a:pt x="748370" y="1204443"/>
                  <a:pt x="704850" y="1206500"/>
                  <a:pt x="666750" y="1219200"/>
                </a:cubicBezTo>
                <a:lnTo>
                  <a:pt x="609600" y="1238250"/>
                </a:lnTo>
                <a:cubicBezTo>
                  <a:pt x="423193" y="958640"/>
                  <a:pt x="612456" y="1252773"/>
                  <a:pt x="495300" y="1047750"/>
                </a:cubicBezTo>
                <a:cubicBezTo>
                  <a:pt x="483941" y="1027871"/>
                  <a:pt x="468559" y="1010479"/>
                  <a:pt x="457200" y="990600"/>
                </a:cubicBezTo>
                <a:cubicBezTo>
                  <a:pt x="443111" y="965944"/>
                  <a:pt x="441818" y="931439"/>
                  <a:pt x="419100" y="914400"/>
                </a:cubicBezTo>
                <a:cubicBezTo>
                  <a:pt x="386971" y="890303"/>
                  <a:pt x="342900" y="889000"/>
                  <a:pt x="304800" y="876300"/>
                </a:cubicBezTo>
                <a:cubicBezTo>
                  <a:pt x="225930" y="850010"/>
                  <a:pt x="264358" y="868389"/>
                  <a:pt x="190500" y="819150"/>
                </a:cubicBezTo>
                <a:cubicBezTo>
                  <a:pt x="184150" y="800100"/>
                  <a:pt x="185649" y="776199"/>
                  <a:pt x="171450" y="762000"/>
                </a:cubicBezTo>
                <a:cubicBezTo>
                  <a:pt x="53749" y="644299"/>
                  <a:pt x="117475" y="746125"/>
                  <a:pt x="95250" y="7239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812940" y="56636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Остров (С)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12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5895"/>
            <a:ext cx="9144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Ещё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Адам Смит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своей работе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«Богатство народов»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отмечал, что важное значение для показателей экономической деятельности страны имеет выход к морю и, соответственно, к торговым путям. С течением времени развитие наземного транспорта и связи сократили преимущества прибрежных стран по сравнению со странами, не имеющими выхода к морю. Однако морские перевозки по-прежнему играют центральную роль в мировой торговле, и в связи с этим отсутствие выхода к морю создаёт определённые проблемы. В частности, у соседних стран могут быть экономические или военные причины для того, чтобы заблокировать выход к морю или транзит через свою территорию.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221088"/>
            <a:ext cx="8496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Подумайте!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страны и мировое сообщество решает проблему внутриконтинентальных стран?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664" y="1052736"/>
            <a:ext cx="9144000" cy="6298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 стран.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 в море.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3024" y="2636912"/>
            <a:ext cx="9217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влияет ГП, а именно выход в  море на уровень социально-экономического 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страны?</a:t>
            </a:r>
          </a:p>
          <a:p>
            <a:pPr marL="914400" lvl="1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стран с какой экономикой выход в море играет особенно большую роль? Аргументируйте.</a:t>
            </a:r>
          </a:p>
          <a:p>
            <a:pPr marL="914400" lvl="1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«транспортный коридор» в конфигурации страны? Чем диктовалось их создание? </a:t>
            </a:r>
          </a:p>
        </p:txBody>
      </p:sp>
    </p:spTree>
    <p:extLst>
      <p:ext uri="{BB962C8B-B14F-4D97-AF65-F5344CB8AC3E}">
        <p14:creationId xmlns:p14="http://schemas.microsoft.com/office/powerpoint/2010/main" val="23339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4/47/Landlocked_nations.svg/400px-Landlocked_nation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25" y="1196752"/>
            <a:ext cx="913272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6725" y="503094"/>
            <a:ext cx="897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Внутриконтинентальные страны (44 на 2013 год)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937089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Узбекистан, Лихтенштейн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337199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Армения, Азербайджан, Узбекистан, Туркмения, Киргизия, Таджикистан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3799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по международному праву  (1982 год)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право внутриконтинентальных стран на выход в море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9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93054" y="715416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Приведите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стран в разных регионах мира (не менее 5-6), не имеющих выхода к морю и стран, осуществляющих транзитную функцию для них. Сделайте вывод об уровне их экономического развития. Данные оформите в таблицу.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44131"/>
              </p:ext>
            </p:extLst>
          </p:nvPr>
        </p:nvGraphicFramePr>
        <p:xfrm>
          <a:off x="510072" y="2654408"/>
          <a:ext cx="8333370" cy="24110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39400"/>
                <a:gridCol w="3257591"/>
                <a:gridCol w="3636379"/>
              </a:tblGrid>
              <a:tr h="442733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Страны, не имеющие выход в море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Страны, выполняющие функцию транзита</a:t>
                      </a:r>
                      <a:endParaRPr lang="ru-RU" dirty="0"/>
                    </a:p>
                  </a:txBody>
                  <a:tcPr/>
                </a:tc>
              </a:tr>
              <a:tr h="442733">
                <a:tc>
                  <a:txBody>
                    <a:bodyPr/>
                    <a:lstStyle/>
                    <a:p>
                      <a:r>
                        <a:rPr lang="ru-RU" dirty="0" smtClean="0"/>
                        <a:t>АЗИЯ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2733">
                <a:tc>
                  <a:txBody>
                    <a:bodyPr/>
                    <a:lstStyle/>
                    <a:p>
                      <a:r>
                        <a:rPr lang="ru-RU" dirty="0" smtClean="0"/>
                        <a:t>АФРИКА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2733">
                <a:tc>
                  <a:txBody>
                    <a:bodyPr/>
                    <a:lstStyle/>
                    <a:p>
                      <a:r>
                        <a:rPr lang="ru-RU" dirty="0" smtClean="0"/>
                        <a:t>ЕВРОПА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42733">
                <a:tc>
                  <a:txBody>
                    <a:bodyPr/>
                    <a:lstStyle/>
                    <a:p>
                      <a:r>
                        <a:rPr lang="ru-RU" dirty="0" smtClean="0"/>
                        <a:t>АМЕРИКА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3982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636" y="5229200"/>
            <a:ext cx="842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Назовите: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598532"/>
            <a:ext cx="8303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государства полностью окружённые одним государством.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Крупнейшее по площади из государств, не имеющих выход в  море.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Государства, имеющие выход в Каспийское море-озеро.</a:t>
            </a:r>
          </a:p>
          <a:p>
            <a:pPr marL="457200" indent="-457200">
              <a:buAutoNum type="arabicParenR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76" y="486944"/>
            <a:ext cx="8229600" cy="1069848"/>
          </a:xfrm>
        </p:spPr>
        <p:txBody>
          <a:bodyPr/>
          <a:lstStyle/>
          <a:p>
            <a:pPr algn="ctr"/>
            <a:r>
              <a:rPr lang="ru-RU" dirty="0" smtClean="0"/>
              <a:t>Подумайте!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844" y="1556792"/>
            <a:ext cx="8748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Европы, не имеющие выход в океаны и моря, не испытываю особых неудобств от такого ГП. Австрия и Швейцария обогнали своих приморских соседей даже по благосостоянию жизни.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Назовите не менее трёх причин.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22108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страны и мировое сообщество решает проблему внутриконтинентальных стран?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17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Естественные рубежи как границы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9168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540" y="1897038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ли какие-нибудь  правила или принципы проведения государственных границ на суше? Что нужно учитывать?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Где, как правило, проходят наиболее стабильные и устойчивые границы? Почему?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регионе  мира  при проведении границ эти правила не учитывались? Почему?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f/f7/Meander_multilangual.svg/220px-Meander_multilangu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" y="437642"/>
            <a:ext cx="486369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9075" y="305970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1-тальвег реки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2-русло реки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upload.wikimedia.org/wikipedia/commons/thumb/4/4d/Fahrwasserzeichen.png/300px-Fahrwasserzeich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77103"/>
            <a:ext cx="4026051" cy="55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637910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Фарватер реки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163" y="517145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«Оптимальные границы государства»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75"/>
            <a:ext cx="8229600" cy="917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Вспомним!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90872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874" y="1164134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мировое сообщество решает проблему внутриконтинентальных стран?</a:t>
            </a:r>
          </a:p>
          <a:p>
            <a:pPr marL="514350" indent="-514350" algn="just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транспортный коридор в конфигурации страны? Чем обусловлено их появление?</a:t>
            </a:r>
          </a:p>
          <a:p>
            <a:pPr marL="514350" indent="-514350" algn="just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учитывается при проведении государственных границ на суше?</a:t>
            </a:r>
          </a:p>
          <a:p>
            <a:pPr marL="514350" indent="-514350" algn="just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Где, как правило, проходят наиболее стабильные и устойчивые границы? Почему?</a:t>
            </a:r>
          </a:p>
          <a:p>
            <a:pPr marL="514350" indent="-514350" algn="just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регионе  мира  при проведении границ эти правила не учитывались? Почему?</a:t>
            </a:r>
          </a:p>
          <a:p>
            <a:pPr marL="514350" indent="-514350" algn="just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существуют правила проведения границ по рекам? Какая граница будет более стабильной? Почему?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Практическая работа</a:t>
            </a:r>
            <a:br>
              <a:rPr lang="ru-RU" dirty="0" smtClean="0"/>
            </a:br>
            <a:r>
              <a:rPr lang="ru-RU" dirty="0" smtClean="0"/>
              <a:t>«Роль естественных рубежей в формировании государственных границ»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0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4197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сударство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властно-политическая организация, обладающая суверенитетом, специальным аппаратом управления и принуждения, и устанавливающая правовой порядок на определённой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30877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Самоподготовка: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стр. 75-85 (повторить понятия, подготовиться к </a:t>
            </a:r>
            <a:r>
              <a:rPr lang="ru-RU" dirty="0" smtClean="0"/>
              <a:t>тесту по теме «Государственная территория и границы»)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5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56" y="51039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входит в состав государственной территории?</a:t>
            </a:r>
          </a:p>
        </p:txBody>
      </p:sp>
      <p:pic>
        <p:nvPicPr>
          <p:cNvPr id="5" name="Picture 2" descr="C:\Program Files\Drofa\HumanGeo\data\objects\02-2-1\sostav_territorii_gosudarstva.png">
            <a:hlinkClick r:id="rId2" tooltip="Увеличить картинку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6336704" cy="55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5074" y="1556792"/>
            <a:ext cx="2928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Она включает сушу (в том числе острова, анклавы и </a:t>
            </a:r>
            <a:r>
              <a:rPr lang="ru-RU" sz="2400" dirty="0" err="1" smtClean="0"/>
              <a:t>полуанклавы</a:t>
            </a:r>
            <a:r>
              <a:rPr lang="ru-RU" sz="2400" dirty="0" smtClean="0"/>
              <a:t>), недра, внутренние воды, территориальные воды и воздушное пространство над ними, флору, фауну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982" y="780032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Используя политическую карту мира назовите 10 стран-гигантов по площади территории.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Выскажите аргументы, доказывающие, что территориальный фактор является основным в социально-экономическом развитии страны.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://files.school-collection.edu.ru/dlrstore/00000c51-1000-4ddd-517d-3600483aebf5/objects/02-2-1/diagr_2-3_polit_karta_isp_2.png">
            <a:hlinkClick r:id="rId2" tooltip="Увеличить картинку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138" y="1988840"/>
            <a:ext cx="392909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50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анклав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эксвклав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полуанклав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полуэксклав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 Приведите примеры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://upload.wikimedia.org/wikipedia/commons/thumb/c/c7/Exclave.svg/220px-Exclav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52" y="1844824"/>
            <a:ext cx="2197586" cy="17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zerbaijan-Nakhichev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3" y="2289118"/>
            <a:ext cx="4159816" cy="330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713" y="5877272"/>
            <a:ext cx="415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Анклав Азербайджана- Нахичеванская республика</a:t>
            </a:r>
            <a:endParaRPr lang="ru-RU" dirty="0"/>
          </a:p>
        </p:txBody>
      </p:sp>
      <p:pic>
        <p:nvPicPr>
          <p:cNvPr id="5126" name="Picture 6" descr="http://im0-tub-ru.yandex.net/i?id=65f1e802fcb9b88b647a2c8ac353d67d-124-144&amp;n=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27" y="2146454"/>
            <a:ext cx="3576321" cy="25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94116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Государства Лесото и Свазиленд  - фактически  анклавы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5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076" y="78253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Анклав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часть территории государства, полностью окружённая территорией другого государства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-27384" y="3192529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Экскла́в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— из +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clavis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— «ключ») 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несуверенный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регион, отделённый от основной территории страны и окружённый другими государствами (одним или несколькими).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48" y="501317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Эксклав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имеющий выход к морю, называется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полуэксклавом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77399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Полуанкла́в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часть государства, окружённая территорией другого государства на суше, но имеющая выход к морю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quot;&amp;Ocy;&amp;Acy;&amp;Zcy;&amp;Icy;&amp;Scy; &amp;Tcy;&amp;Rcy;&amp;IEcy;&amp;Vcy;&amp;IEcy;&amp;Lcy; &amp;Ucy;&amp;Kcy;&amp;Rcy;&amp;Acy;&amp;Icy;&amp;Ncy;&amp;Acy;&quot; - &amp;gcy;&amp;ocy;&amp;rcy;&amp;yacy;&amp;shchcy;&amp;icy;&amp;iecy; &amp;tcy;&amp;ucy;&amp;rcy;&amp;ycy; &amp;vcy; &amp;Ocy;&amp;Acy;&amp;Ecy;, &amp;IEcy;&amp;gcy;&amp;icy;&amp;pcy;&amp;iecy;&amp;tcy;, &amp;Gcy;&amp;ocy;&amp;acy;, &amp;Tcy;&amp;acy;&amp;icy;&amp;lcy;&amp;acy;&amp;ncy;&amp;dcy;, &amp;Tcy;&amp;ucy;&amp;ncy;&amp;icy;&amp;scy;, &amp;ocy;. &amp;Dcy;&amp;zhcy;&amp;iecy;&amp;rcy;&amp;bcy;&amp;acy;, &amp;Mcy;&amp;acy;&amp;rcy;&amp;ocy;&amp;kcy;&amp;kcy;&amp;o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5"/>
            <a:ext cx="9163390" cy="48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85" y="4919008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эмиратов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нейтральные зоны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кондоминиума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анклавов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азис Бурами оспаривается Абу-Даби, С. Аравией и Оманом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Tcy;&amp;iecy;&amp;rcy;&amp;rcy;&amp;icy;&amp;tcy;&amp;ocy;&amp;rcy;&amp;icy;&amp;acy;&amp;lcy;&amp;softcy;&amp;ncy;&amp;acy;&amp;yacy; &amp;ecy;&amp;kcy;&amp;scy;&amp;pcy;&amp;acy;&amp;ncy;&amp;scy;&amp;icy;&amp;yacy; &amp;Scy;&amp;SHcy;&amp;Acy; &amp;vcy; &amp;pcy;&amp;iecy;&amp;rcy;&amp;vcy;&amp;ocy;&amp;jcy; &amp;pcy;&amp;ocy;&amp;lcy;&amp;ocy;&amp;vcy;&amp;icy;&amp;ncy;&amp;iecy; XIX &amp;vcy;&amp;iecy;&amp;kcy;&amp;acy; / &amp;Icy;&amp;scy;&amp;tcy;&amp;ocy;&amp;rcy;&amp;icy;&amp;chcy;&amp;iecy;&amp;scy;&amp;kcy;&amp;icy;&amp;iecy; &amp;kcy;&amp;acy;&amp;rcy;&amp;tcy;&amp;ycy;, &amp;tcy;&amp;acy;&amp;bcy;&amp;lcy;&amp;icy;&amp;tscy;&amp;ycy; &amp;icy; &amp;dcy;&amp;icy;&amp;acy;&amp;gcy;&amp;rcy;&amp;acy;&amp;mcy;&amp;mcy;&amp;ycy; / C&amp;iecy;&amp;vcy;&amp;iecy;&amp;rcy;&amp;ncy;&amp;acy;&amp;yacy; &amp;Acy;&amp;mcy;&amp;iecy;&amp;rcy;&amp;icy;&amp;kcy;&amp;acy;. &amp;Vcy;&amp;iecy;&amp;kcy; &amp;dcy;&amp;iecy;&amp;vcy;&amp;yacy;&amp;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" y="260648"/>
            <a:ext cx="9132741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1094</TotalTime>
  <Words>984</Words>
  <Application>Microsoft Office PowerPoint</Application>
  <PresentationFormat>Экран (4:3)</PresentationFormat>
  <Paragraphs>160</Paragraphs>
  <Slides>30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Территория и границы государств</vt:lpstr>
      <vt:lpstr>Вопросы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границ </vt:lpstr>
      <vt:lpstr>Презентация PowerPoint</vt:lpstr>
      <vt:lpstr>Презентация PowerPoint</vt:lpstr>
      <vt:lpstr>Презентация PowerPoint</vt:lpstr>
      <vt:lpstr>Морские границы</vt:lpstr>
      <vt:lpstr>Презентация PowerPoint</vt:lpstr>
      <vt:lpstr>Презентация PowerPoint</vt:lpstr>
      <vt:lpstr>Презентация PowerPoint</vt:lpstr>
      <vt:lpstr>Подумайте!</vt:lpstr>
      <vt:lpstr>Презентация PowerPoint</vt:lpstr>
      <vt:lpstr>Презентация PowerPoint</vt:lpstr>
      <vt:lpstr>Географическое положение стран.  Выход в море.</vt:lpstr>
      <vt:lpstr>Презентация PowerPoint</vt:lpstr>
      <vt:lpstr>Презентация PowerPoint</vt:lpstr>
      <vt:lpstr>Подумайте!</vt:lpstr>
      <vt:lpstr>Естественные рубежи как границы</vt:lpstr>
      <vt:lpstr>Презентация PowerPoint</vt:lpstr>
      <vt:lpstr>Вспомним!</vt:lpstr>
      <vt:lpstr>Практическая работа «Роль естественных рубежей в формировании государственных границ»</vt:lpstr>
      <vt:lpstr>Самоподготовка:  - стр. 75-85 (повторить понятия, подготовиться к тесту по теме «Государственная территория и границы»)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и границы государств</dc:title>
  <dc:creator>Пользователь</dc:creator>
  <cp:lastModifiedBy>ПРЕПОДАВАТЕЛЬ - ЩЕРБАКОВА ЕЛЕНА ВИТАЛЬЕВНА</cp:lastModifiedBy>
  <cp:revision>215</cp:revision>
  <dcterms:created xsi:type="dcterms:W3CDTF">2014-11-12T17:13:24Z</dcterms:created>
  <dcterms:modified xsi:type="dcterms:W3CDTF">2016-12-09T14:45:32Z</dcterms:modified>
</cp:coreProperties>
</file>