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6" r:id="rId2"/>
    <p:sldId id="287" r:id="rId3"/>
    <p:sldId id="289" r:id="rId4"/>
    <p:sldId id="291" r:id="rId5"/>
    <p:sldId id="290" r:id="rId6"/>
    <p:sldId id="292" r:id="rId7"/>
    <p:sldId id="293" r:id="rId8"/>
    <p:sldId id="294" r:id="rId9"/>
    <p:sldId id="280" r:id="rId10"/>
    <p:sldId id="295" r:id="rId11"/>
    <p:sldId id="300" r:id="rId12"/>
    <p:sldId id="301" r:id="rId13"/>
    <p:sldId id="302" r:id="rId14"/>
    <p:sldId id="298" r:id="rId15"/>
    <p:sldId id="303" r:id="rId16"/>
    <p:sldId id="283" r:id="rId17"/>
    <p:sldId id="304" r:id="rId18"/>
    <p:sldId id="308" r:id="rId19"/>
    <p:sldId id="305" r:id="rId20"/>
    <p:sldId id="306" r:id="rId21"/>
    <p:sldId id="307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86447" autoAdjust="0"/>
  </p:normalViewPr>
  <p:slideViewPr>
    <p:cSldViewPr>
      <p:cViewPr>
        <p:scale>
          <a:sx n="69" d="100"/>
          <a:sy n="69" d="100"/>
        </p:scale>
        <p:origin x="-188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1E6B4-1969-41E1-B69F-865605C5CD6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FA7BDE2-C51D-43A4-9F21-1AD182DAD640}">
      <dgm:prSet phldrT="[Текст]"/>
      <dgm:spPr/>
      <dgm:t>
        <a:bodyPr/>
        <a:lstStyle/>
        <a:p>
          <a:r>
            <a:rPr lang="ru-RU" dirty="0" smtClean="0"/>
            <a:t>Создание карт (картография)</a:t>
          </a:r>
          <a:endParaRPr lang="ru-RU" dirty="0"/>
        </a:p>
      </dgm:t>
    </dgm:pt>
    <dgm:pt modelId="{BD345693-E23F-4AF4-B8E1-7A7E6171D803}" type="parTrans" cxnId="{41C8C639-B24F-4B0C-83F4-E4233308B188}">
      <dgm:prSet/>
      <dgm:spPr/>
      <dgm:t>
        <a:bodyPr/>
        <a:lstStyle/>
        <a:p>
          <a:endParaRPr lang="ru-RU"/>
        </a:p>
      </dgm:t>
    </dgm:pt>
    <dgm:pt modelId="{9CF202BB-5505-4935-9BE9-4DDBEE6D54C4}" type="sibTrans" cxnId="{41C8C639-B24F-4B0C-83F4-E4233308B188}">
      <dgm:prSet/>
      <dgm:spPr/>
      <dgm:t>
        <a:bodyPr/>
        <a:lstStyle/>
        <a:p>
          <a:endParaRPr lang="ru-RU"/>
        </a:p>
      </dgm:t>
    </dgm:pt>
    <dgm:pt modelId="{271C9D1C-4936-470D-BD33-0E5CE62180AA}">
      <dgm:prSet phldrT="[Текст]"/>
      <dgm:spPr/>
      <dgm:t>
        <a:bodyPr/>
        <a:lstStyle/>
        <a:p>
          <a:r>
            <a:rPr lang="ru-RU" dirty="0" smtClean="0"/>
            <a:t>Землеведение</a:t>
          </a:r>
          <a:endParaRPr lang="ru-RU" dirty="0"/>
        </a:p>
      </dgm:t>
    </dgm:pt>
    <dgm:pt modelId="{EB720238-51FC-4F46-8CD7-9EFC5F4306CB}" type="parTrans" cxnId="{02CEC13B-AF18-4378-98BE-BA367250749F}">
      <dgm:prSet/>
      <dgm:spPr/>
      <dgm:t>
        <a:bodyPr/>
        <a:lstStyle/>
        <a:p>
          <a:endParaRPr lang="ru-RU"/>
        </a:p>
      </dgm:t>
    </dgm:pt>
    <dgm:pt modelId="{E427B2CB-7A2D-4AB5-A70C-8402F99169EA}" type="sibTrans" cxnId="{02CEC13B-AF18-4378-98BE-BA367250749F}">
      <dgm:prSet/>
      <dgm:spPr/>
      <dgm:t>
        <a:bodyPr/>
        <a:lstStyle/>
        <a:p>
          <a:endParaRPr lang="ru-RU"/>
        </a:p>
      </dgm:t>
    </dgm:pt>
    <dgm:pt modelId="{2A3BACAD-2159-4E6B-BBCE-9ABC492CA7E3}">
      <dgm:prSet phldrT="[Текст]"/>
      <dgm:spPr/>
      <dgm:t>
        <a:bodyPr/>
        <a:lstStyle/>
        <a:p>
          <a:r>
            <a:rPr lang="ru-RU" dirty="0" smtClean="0"/>
            <a:t>Описание объектов</a:t>
          </a:r>
          <a:endParaRPr lang="ru-RU" dirty="0"/>
        </a:p>
      </dgm:t>
    </dgm:pt>
    <dgm:pt modelId="{4D9D4B3A-4992-4AA4-9B2C-66A554B93923}" type="parTrans" cxnId="{AE216ED2-D49A-4C93-AB2D-9D722CB93E21}">
      <dgm:prSet/>
      <dgm:spPr/>
      <dgm:t>
        <a:bodyPr/>
        <a:lstStyle/>
        <a:p>
          <a:endParaRPr lang="ru-RU"/>
        </a:p>
      </dgm:t>
    </dgm:pt>
    <dgm:pt modelId="{22CBBA36-692C-44E4-9F01-2625D78E2D5C}" type="sibTrans" cxnId="{AE216ED2-D49A-4C93-AB2D-9D722CB93E21}">
      <dgm:prSet/>
      <dgm:spPr/>
      <dgm:t>
        <a:bodyPr/>
        <a:lstStyle/>
        <a:p>
          <a:endParaRPr lang="ru-RU"/>
        </a:p>
      </dgm:t>
    </dgm:pt>
    <dgm:pt modelId="{FCCED700-5E0E-4F0B-9D6A-C7F02E057A11}" type="pres">
      <dgm:prSet presAssocID="{CF71E6B4-1969-41E1-B69F-865605C5CD68}" presName="compositeShape" presStyleCnt="0">
        <dgm:presLayoutVars>
          <dgm:dir/>
          <dgm:resizeHandles/>
        </dgm:presLayoutVars>
      </dgm:prSet>
      <dgm:spPr/>
    </dgm:pt>
    <dgm:pt modelId="{4775283E-DC74-4D50-952E-45E3DF2121EC}" type="pres">
      <dgm:prSet presAssocID="{CF71E6B4-1969-41E1-B69F-865605C5CD68}" presName="pyramid" presStyleLbl="node1" presStyleIdx="0" presStyleCnt="1"/>
      <dgm:spPr/>
    </dgm:pt>
    <dgm:pt modelId="{A58EA9EE-9B8B-4348-9E8A-1109FE723387}" type="pres">
      <dgm:prSet presAssocID="{CF71E6B4-1969-41E1-B69F-865605C5CD68}" presName="theList" presStyleCnt="0"/>
      <dgm:spPr/>
    </dgm:pt>
    <dgm:pt modelId="{0E50C904-C67F-4758-89CC-13685A2F66A1}" type="pres">
      <dgm:prSet presAssocID="{AFA7BDE2-C51D-43A4-9F21-1AD182DAD64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874A4-2C93-430B-AF32-532A16053524}" type="pres">
      <dgm:prSet presAssocID="{AFA7BDE2-C51D-43A4-9F21-1AD182DAD640}" presName="aSpace" presStyleCnt="0"/>
      <dgm:spPr/>
    </dgm:pt>
    <dgm:pt modelId="{5A042FAB-BC33-433F-96CE-C9FA1E7B48B1}" type="pres">
      <dgm:prSet presAssocID="{271C9D1C-4936-470D-BD33-0E5CE62180A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A5F9-6D9D-4B3A-A0FF-35DF029C4C60}" type="pres">
      <dgm:prSet presAssocID="{271C9D1C-4936-470D-BD33-0E5CE62180AA}" presName="aSpace" presStyleCnt="0"/>
      <dgm:spPr/>
    </dgm:pt>
    <dgm:pt modelId="{BD3F30D2-6E07-49E8-A445-28D29AA806A7}" type="pres">
      <dgm:prSet presAssocID="{2A3BACAD-2159-4E6B-BBCE-9ABC492CA7E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D1EF-ECBE-4B59-A23D-080A62CBC1B4}" type="pres">
      <dgm:prSet presAssocID="{2A3BACAD-2159-4E6B-BBCE-9ABC492CA7E3}" presName="aSpace" presStyleCnt="0"/>
      <dgm:spPr/>
    </dgm:pt>
  </dgm:ptLst>
  <dgm:cxnLst>
    <dgm:cxn modelId="{6A8CD8F6-31D2-4A32-9732-418F4C812E9C}" type="presOf" srcId="{CF71E6B4-1969-41E1-B69F-865605C5CD68}" destId="{FCCED700-5E0E-4F0B-9D6A-C7F02E057A11}" srcOrd="0" destOrd="0" presId="urn:microsoft.com/office/officeart/2005/8/layout/pyramid2"/>
    <dgm:cxn modelId="{41C8C639-B24F-4B0C-83F4-E4233308B188}" srcId="{CF71E6B4-1969-41E1-B69F-865605C5CD68}" destId="{AFA7BDE2-C51D-43A4-9F21-1AD182DAD640}" srcOrd="0" destOrd="0" parTransId="{BD345693-E23F-4AF4-B8E1-7A7E6171D803}" sibTransId="{9CF202BB-5505-4935-9BE9-4DDBEE6D54C4}"/>
    <dgm:cxn modelId="{0044004E-B97A-4A51-96AD-FCDED5FCAA8E}" type="presOf" srcId="{271C9D1C-4936-470D-BD33-0E5CE62180AA}" destId="{5A042FAB-BC33-433F-96CE-C9FA1E7B48B1}" srcOrd="0" destOrd="0" presId="urn:microsoft.com/office/officeart/2005/8/layout/pyramid2"/>
    <dgm:cxn modelId="{C61BE281-CC9D-409E-9AE0-481E59CB3179}" type="presOf" srcId="{AFA7BDE2-C51D-43A4-9F21-1AD182DAD640}" destId="{0E50C904-C67F-4758-89CC-13685A2F66A1}" srcOrd="0" destOrd="0" presId="urn:microsoft.com/office/officeart/2005/8/layout/pyramid2"/>
    <dgm:cxn modelId="{AE216ED2-D49A-4C93-AB2D-9D722CB93E21}" srcId="{CF71E6B4-1969-41E1-B69F-865605C5CD68}" destId="{2A3BACAD-2159-4E6B-BBCE-9ABC492CA7E3}" srcOrd="2" destOrd="0" parTransId="{4D9D4B3A-4992-4AA4-9B2C-66A554B93923}" sibTransId="{22CBBA36-692C-44E4-9F01-2625D78E2D5C}"/>
    <dgm:cxn modelId="{02CEC13B-AF18-4378-98BE-BA367250749F}" srcId="{CF71E6B4-1969-41E1-B69F-865605C5CD68}" destId="{271C9D1C-4936-470D-BD33-0E5CE62180AA}" srcOrd="1" destOrd="0" parTransId="{EB720238-51FC-4F46-8CD7-9EFC5F4306CB}" sibTransId="{E427B2CB-7A2D-4AB5-A70C-8402F99169EA}"/>
    <dgm:cxn modelId="{34C2B384-374D-495A-BDB1-0F647DE11C5F}" type="presOf" srcId="{2A3BACAD-2159-4E6B-BBCE-9ABC492CA7E3}" destId="{BD3F30D2-6E07-49E8-A445-28D29AA806A7}" srcOrd="0" destOrd="0" presId="urn:microsoft.com/office/officeart/2005/8/layout/pyramid2"/>
    <dgm:cxn modelId="{BD98CA6D-B267-4268-9E35-79955D408F64}" type="presParOf" srcId="{FCCED700-5E0E-4F0B-9D6A-C7F02E057A11}" destId="{4775283E-DC74-4D50-952E-45E3DF2121EC}" srcOrd="0" destOrd="0" presId="urn:microsoft.com/office/officeart/2005/8/layout/pyramid2"/>
    <dgm:cxn modelId="{AC8A9120-6A92-4223-83E5-7BABF11C928B}" type="presParOf" srcId="{FCCED700-5E0E-4F0B-9D6A-C7F02E057A11}" destId="{A58EA9EE-9B8B-4348-9E8A-1109FE723387}" srcOrd="1" destOrd="0" presId="urn:microsoft.com/office/officeart/2005/8/layout/pyramid2"/>
    <dgm:cxn modelId="{38385237-B1D2-4646-9E78-8C804D020EA2}" type="presParOf" srcId="{A58EA9EE-9B8B-4348-9E8A-1109FE723387}" destId="{0E50C904-C67F-4758-89CC-13685A2F66A1}" srcOrd="0" destOrd="0" presId="urn:microsoft.com/office/officeart/2005/8/layout/pyramid2"/>
    <dgm:cxn modelId="{C6C6D1E0-E830-46E8-A813-EEB073C18370}" type="presParOf" srcId="{A58EA9EE-9B8B-4348-9E8A-1109FE723387}" destId="{A63874A4-2C93-430B-AF32-532A16053524}" srcOrd="1" destOrd="0" presId="urn:microsoft.com/office/officeart/2005/8/layout/pyramid2"/>
    <dgm:cxn modelId="{B98256F2-DBCF-4AB8-81D3-50BA41345F1B}" type="presParOf" srcId="{A58EA9EE-9B8B-4348-9E8A-1109FE723387}" destId="{5A042FAB-BC33-433F-96CE-C9FA1E7B48B1}" srcOrd="2" destOrd="0" presId="urn:microsoft.com/office/officeart/2005/8/layout/pyramid2"/>
    <dgm:cxn modelId="{DCC62334-CFE0-41E1-A04B-3D878DA22950}" type="presParOf" srcId="{A58EA9EE-9B8B-4348-9E8A-1109FE723387}" destId="{BB95A5F9-6D9D-4B3A-A0FF-35DF029C4C60}" srcOrd="3" destOrd="0" presId="urn:microsoft.com/office/officeart/2005/8/layout/pyramid2"/>
    <dgm:cxn modelId="{10B57698-7E3B-4C14-81F7-98E751389A36}" type="presParOf" srcId="{A58EA9EE-9B8B-4348-9E8A-1109FE723387}" destId="{BD3F30D2-6E07-49E8-A445-28D29AA806A7}" srcOrd="4" destOrd="0" presId="urn:microsoft.com/office/officeart/2005/8/layout/pyramid2"/>
    <dgm:cxn modelId="{BC1FB91D-A42D-43F9-9E10-B65D82FF5916}" type="presParOf" srcId="{A58EA9EE-9B8B-4348-9E8A-1109FE723387}" destId="{96DED1EF-ECBE-4B59-A23D-080A62CBC1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283E-DC74-4D50-952E-45E3DF2121E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0C904-C67F-4758-89CC-13685A2F66A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Создание карт (картография)</a:t>
          </a:r>
          <a:endParaRPr lang="ru-RU" sz="2200" kern="1200" dirty="0"/>
        </a:p>
      </dsp:txBody>
      <dsp:txXfrm>
        <a:off x="2790161" y="455544"/>
        <a:ext cx="2547676" cy="868101"/>
      </dsp:txXfrm>
    </dsp:sp>
    <dsp:sp modelId="{5A042FAB-BC33-433F-96CE-C9FA1E7B48B1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Землеведение</a:t>
          </a:r>
          <a:endParaRPr lang="ru-RU" sz="2200" kern="1200" dirty="0"/>
        </a:p>
      </dsp:txBody>
      <dsp:txXfrm>
        <a:off x="2790161" y="1537822"/>
        <a:ext cx="2547676" cy="868101"/>
      </dsp:txXfrm>
    </dsp:sp>
    <dsp:sp modelId="{BD3F30D2-6E07-49E8-A445-28D29AA806A7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Описание объектов</a:t>
          </a:r>
          <a:endParaRPr lang="ru-RU" sz="22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C4D74-9FB4-46CA-9BAA-68C586152CE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2375-89F7-4F5A-BB34-1ED90504B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2375-89F7-4F5A-BB34-1ED90504B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0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2375-89F7-4F5A-BB34-1ED90504BC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2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6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5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0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Вспомним!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древние цивилизации называют «речные»?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высказывание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Хейердала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«Древний человек поднял парус раньше, чем стал ездить на колесницах».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путешествия и в какие районы совершали древние египтяне?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изобретения, которые позволяли уже в древности совершать далёкие путешествия.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5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u="sng" dirty="0" smtClean="0">
                <a:solidFill>
                  <a:srgbClr val="C00000"/>
                </a:solidFill>
              </a:rPr>
              <a:t>Древний Рим</a:t>
            </a:r>
          </a:p>
          <a:p>
            <a:pPr marL="0" indent="0" algn="ctr">
              <a:buNone/>
            </a:pPr>
            <a:endParaRPr lang="ru-RU" sz="3500" b="1" u="sng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9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territa.ru/_ph/11/2/245421964.jpg?1472448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908720"/>
            <a:ext cx="3607323" cy="43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5473005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/>
              <a:t>Страбон</a:t>
            </a:r>
            <a:r>
              <a:rPr lang="ru-RU" sz="2800" i="1" dirty="0" smtClean="0"/>
              <a:t>, философ и историк</a:t>
            </a:r>
          </a:p>
          <a:p>
            <a:pPr algn="ctr"/>
            <a:r>
              <a:rPr lang="ru-RU" sz="2800" i="1" dirty="0" smtClean="0"/>
              <a:t>(1 век н.э.)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56490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Страбон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«отец географии». Им написан труд «География в 17 книгах».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.swewe.org/upimage/2e/b4/2eb4e4bc98c52691d2c9472fa0d74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20397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-132742" y="2924945"/>
            <a:ext cx="2664296" cy="124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век до н.э.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o-world-travel.ru/img/2015/042021/1941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86" y="623425"/>
            <a:ext cx="2041886" cy="26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840681" y="3277878"/>
            <a:ext cx="2664296" cy="124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век до н.э.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dok.opredelim.com/pars_docs/refs/2/1802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6" t="23956" r="28206" b="6947"/>
          <a:stretch/>
        </p:blipFill>
        <p:spPr bwMode="auto">
          <a:xfrm>
            <a:off x="6243423" y="-22905"/>
            <a:ext cx="2668403" cy="30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251931" y="3066333"/>
            <a:ext cx="2664296" cy="124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Анаксимандр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 до н.э.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77" y="-229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C5252">
                    <a:lumMod val="50000"/>
                  </a:srgbClr>
                </a:solidFill>
              </a:rPr>
              <a:t>Вспомним!</a:t>
            </a:r>
            <a:endParaRPr lang="ru-RU" sz="3600" b="1" dirty="0">
              <a:solidFill>
                <a:srgbClr val="9C5252">
                  <a:lumMod val="50000"/>
                </a:srgbClr>
              </a:solidFill>
            </a:endParaRPr>
          </a:p>
        </p:txBody>
      </p:sp>
      <p:pic>
        <p:nvPicPr>
          <p:cNvPr id="9" name="Picture 6" descr="http://cdn.syg.ma/attachments/1b5bbcf536eb86a8d2b056e7cf68385ffc12ba4f/store/5c569cc24ea2694ccb7113c7df099949d43d6c1a9a37cc3de1aa0febdd42/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3" y="4077072"/>
            <a:ext cx="2063337" cy="24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786337" y="4797152"/>
            <a:ext cx="2664296" cy="124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Птолемей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  н.э.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territa.ru/_ph/11/2/245421964.jpg?14724488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23" y="3928909"/>
            <a:ext cx="2226524" cy="26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995936" y="4797152"/>
            <a:ext cx="2664296" cy="1245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Страбон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  н.э.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7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Географические знания в эпоху Средневековья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(5-15 века)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.academic.ru/pictures/wiki/files/65/Asia_history_map_7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93" y="1363995"/>
            <a:ext cx="6873453" cy="48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914" y="1399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Арабские завоевания 7 века привели к образованию огромного государства -  Арабский Халифат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46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190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C5252">
                    <a:lumMod val="50000"/>
                  </a:srgbClr>
                </a:solidFill>
              </a:rPr>
              <a:t>Арабские купцы  – отличные мореплаватели</a:t>
            </a:r>
            <a:endParaRPr lang="ru-RU" sz="2400" b="1" dirty="0">
              <a:solidFill>
                <a:srgbClr val="9C5252">
                  <a:lumMod val="50000"/>
                </a:srgbClr>
              </a:solidFill>
            </a:endParaRPr>
          </a:p>
        </p:txBody>
      </p:sp>
      <p:pic>
        <p:nvPicPr>
          <p:cNvPr id="2050" name="Picture 2" descr="http://www.alrahalah.com/wp-content/uploads/2011/05/ahmad-ibn-majid.jpg-w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99" y="4005064"/>
            <a:ext cx="3933110" cy="26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mg-fotki.yandex.ru/get/6745/97833783.1035/0_15c12e_105b784b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g-fotki.yandex.ru/get/6745/97833783.1035/0_15c12e_105b784b_XX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D:\users\Shherbakovaev\Desktop\0_15c12e_105b784b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7" y="764704"/>
            <a:ext cx="8102715" cy="31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asfun.ru/images/2015/5/72cac_tumblr_n09xohtt9G1rwjpnyo7_r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96" y="613132"/>
            <a:ext cx="6932984" cy="54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49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C5252">
                    <a:lumMod val="50000"/>
                  </a:srgbClr>
                </a:solidFill>
              </a:rPr>
              <a:t>Арабы составляли точные карты</a:t>
            </a:r>
            <a:endParaRPr lang="ru-RU" sz="2800" b="1" dirty="0">
              <a:solidFill>
                <a:srgbClr val="9C52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Путешествие Абу </a:t>
            </a:r>
            <a:r>
              <a:rPr lang="ru-RU" sz="3200" b="1" dirty="0" err="1" smtClean="0"/>
              <a:t>Абдаллаха</a:t>
            </a:r>
            <a:r>
              <a:rPr lang="ru-RU" sz="3200" b="1" dirty="0" smtClean="0"/>
              <a:t> Ибн Батуты</a:t>
            </a:r>
            <a:br>
              <a:rPr lang="ru-RU" sz="3200" b="1" dirty="0" smtClean="0"/>
            </a:br>
            <a:r>
              <a:rPr lang="ru-RU" sz="3200" b="1" dirty="0" smtClean="0"/>
              <a:t> (14 век)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16275" r="7618" b="21319"/>
          <a:stretch/>
        </p:blipFill>
        <p:spPr bwMode="auto">
          <a:xfrm>
            <a:off x="1187624" y="1196752"/>
            <a:ext cx="695234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7496" y="5718530"/>
            <a:ext cx="703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Palatino Linotype"/>
              </a:rPr>
              <a:t>Учебник стр. 19, рис. 1.8.</a:t>
            </a:r>
            <a:endParaRPr lang="ru-RU" i="1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36" y="60933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Куда совершал путешествия Ибн Батута?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50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shok.net/pics/30309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users\Shherbakovaev\Desktop\30309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588224" cy="46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3753" y="553050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джонка (10 век)</a:t>
            </a:r>
          </a:p>
        </p:txBody>
      </p:sp>
    </p:spTree>
    <p:extLst>
      <p:ext uri="{BB962C8B-B14F-4D97-AF65-F5344CB8AC3E}">
        <p14:creationId xmlns:p14="http://schemas.microsoft.com/office/powerpoint/2010/main" val="31942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68"/>
            <a:ext cx="8229600" cy="593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Походы древних китайцев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1479" r="6048" b="20564"/>
          <a:stretch/>
        </p:blipFill>
        <p:spPr bwMode="auto">
          <a:xfrm>
            <a:off x="179512" y="692696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shok.net/pics/30309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914" y="16288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путешествия</a:t>
            </a:r>
          </a:p>
        </p:txBody>
      </p:sp>
      <p:pic>
        <p:nvPicPr>
          <p:cNvPr id="6146" name="Picture 2" descr="http://www.libamur.ru/sites/libamur/files/16k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7" y="908720"/>
            <a:ext cx="444817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dostan.ru/forum/foto-video/15373/33515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Афанасий Никитин,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усский купец </a:t>
            </a:r>
          </a:p>
          <a:p>
            <a:pPr algn="ctr"/>
            <a:r>
              <a:rPr lang="ru-RU" dirty="0" smtClean="0"/>
              <a:t>(путевые заметки «Хождение за три моря»)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2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677013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Географические знания в Древней Европе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208" y="1916832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«Мои географические исследования»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789" y="300063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</a:t>
            </a:r>
            <a:r>
              <a:rPr lang="ru-RU" sz="3200" dirty="0" smtClean="0"/>
              <a:t>чебник стр. 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88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2" y="116632"/>
            <a:ext cx="91440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собирал географические сведения в эпоху Средневековья?</a:t>
            </a:r>
          </a:p>
          <a:p>
            <a:pPr marL="0" indent="0" algn="ctr">
              <a:buNone/>
            </a:pPr>
            <a:endParaRPr lang="ru-RU" sz="4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078" y="1412776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Путешественники</a:t>
            </a:r>
          </a:p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Купцы</a:t>
            </a:r>
          </a:p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Монахи</a:t>
            </a:r>
          </a:p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Скотоводы-кочевники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071" y="3501008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государства внесли большой вклад в накопление географических знаний в эту эпоху?</a:t>
            </a:r>
          </a:p>
          <a:p>
            <a:pPr marL="0" indent="0" algn="ctr">
              <a:buFont typeface="Arial" pitchFamily="34" charset="0"/>
              <a:buNone/>
            </a:pPr>
            <a:endParaRPr lang="ru-RU" sz="4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753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Арабский Халифат</a:t>
            </a:r>
          </a:p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pPr marL="514350" indent="-514350" algn="ctr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</a:p>
        </p:txBody>
      </p:sp>
    </p:spTree>
    <p:extLst>
      <p:ext uri="{BB962C8B-B14F-4D97-AF65-F5344CB8AC3E}">
        <p14:creationId xmlns:p14="http://schemas.microsoft.com/office/powerpoint/2010/main" val="31822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13285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Самоподготовка: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- </a:t>
            </a:r>
            <a:r>
              <a:rPr lang="ru-RU" sz="3200" dirty="0" smtClean="0"/>
              <a:t>§§</a:t>
            </a:r>
            <a:r>
              <a:rPr lang="ru-RU" sz="3200" dirty="0" smtClean="0"/>
              <a:t> </a:t>
            </a:r>
            <a:r>
              <a:rPr lang="en-US" sz="3200" dirty="0" smtClean="0"/>
              <a:t>4 – </a:t>
            </a:r>
            <a:r>
              <a:rPr lang="ru-RU" sz="3200" dirty="0" smtClean="0"/>
              <a:t>5</a:t>
            </a:r>
            <a:r>
              <a:rPr lang="ru-RU" sz="3200" dirty="0" smtClean="0"/>
              <a:t>, подготовиться к тесту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79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066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географии в Древней Греции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67350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6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.swewe.org/upimage/2e/b4/2eb4e4bc98c52691d2c9472fa0d74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8037"/>
            <a:ext cx="2816734" cy="37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078631"/>
            <a:ext cx="339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</a:rPr>
              <a:t>Геродот,</a:t>
            </a:r>
          </a:p>
          <a:p>
            <a:pPr algn="ctr"/>
            <a:r>
              <a:rPr lang="ru-RU" sz="2800" i="1" dirty="0">
                <a:solidFill>
                  <a:prstClr val="black"/>
                </a:solidFill>
              </a:rPr>
              <a:t>д</a:t>
            </a:r>
            <a:r>
              <a:rPr lang="ru-RU" sz="2800" i="1" dirty="0" smtClean="0">
                <a:solidFill>
                  <a:prstClr val="black"/>
                </a:solidFill>
              </a:rPr>
              <a:t>ревнегреческий учёный</a:t>
            </a:r>
            <a:endParaRPr lang="ru-RU" sz="2800" i="1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mypresentation.ru/documents/86d1244386ec1d2be8fc0dfa82e42ba2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79418"/>
            <a:ext cx="4968056" cy="38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3565" y="5294074"/>
            <a:ext cx="3392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Труд «История в девяти книгах»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641" y="188640"/>
            <a:ext cx="713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021/1941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9357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078631"/>
            <a:ext cx="339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</a:rPr>
              <a:t>Аристотель,</a:t>
            </a:r>
          </a:p>
          <a:p>
            <a:pPr algn="ctr"/>
            <a:r>
              <a:rPr lang="ru-RU" sz="2800" i="1" dirty="0">
                <a:solidFill>
                  <a:prstClr val="black"/>
                </a:solidFill>
              </a:rPr>
              <a:t>д</a:t>
            </a:r>
            <a:r>
              <a:rPr lang="ru-RU" sz="2800" i="1" dirty="0" smtClean="0">
                <a:solidFill>
                  <a:prstClr val="black"/>
                </a:solidFill>
              </a:rPr>
              <a:t>ревнегреческий учёный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743" y="980728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 учил, что Земля, являющаяся центром Вселенной шарообразна. Доказательства шарообразности он видел в характере лунных затмений, при которых тень, бросаемая Землёй на Луну, имеет округлую форму, что может быть только следствием шарообразности Земли.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foto.spbland.ru/data/media/11/lrg_106462_zatm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42" y="3941409"/>
            <a:ext cx="5091298" cy="25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5641" y="188640"/>
            <a:ext cx="713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Землеведение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k.opredelim.com/pars_docs/refs/2/180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" y="15263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7026" y="86192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карта</a:t>
            </a:r>
          </a:p>
          <a:p>
            <a:pPr algn="ctr"/>
            <a:r>
              <a:rPr lang="ru-RU" dirty="0" smtClean="0"/>
              <a:t>(создатель Анаксимандр Милетский)</a:t>
            </a:r>
            <a:endParaRPr lang="ru-RU" dirty="0"/>
          </a:p>
        </p:txBody>
      </p:sp>
      <p:pic>
        <p:nvPicPr>
          <p:cNvPr id="2052" name="Picture 4" descr="http://10hobby.ru/wp-content/uploads/2013/08/razvitie-kartografii-s-drevnix-vr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762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952" y="3929661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Центр Вселенной – Земля, которая представляет собой срез цилиндра, парящего в воздухе.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71943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474" y="47251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Клавдий Птолемей, античный  учёный, астроном и географ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90-168 </a:t>
            </a:r>
            <a:r>
              <a:rPr lang="ru-RU" dirty="0" err="1" smtClean="0"/>
              <a:t>гг</a:t>
            </a:r>
            <a:r>
              <a:rPr lang="ru-RU" dirty="0" smtClean="0"/>
              <a:t> н.э.)</a:t>
            </a:r>
            <a:endParaRPr lang="ru-RU" dirty="0"/>
          </a:p>
        </p:txBody>
      </p:sp>
      <p:pic>
        <p:nvPicPr>
          <p:cNvPr id="3076" name="Picture 4" descr="http://www.peoples.ru/science/astronomy/klavdiy_ptolemey/klavdiyptolemey_2014040202523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828186" cy="37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83671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 географией Птолемей понимал «изображение Земель для их обозрения»</a:t>
            </a:r>
            <a:endParaRPr lang="ru-RU" dirty="0"/>
          </a:p>
        </p:txBody>
      </p:sp>
      <p:pic>
        <p:nvPicPr>
          <p:cNvPr id="3078" name="Picture 6" descr="http://cdn.syg.ma/attachments/1b5bbcf536eb86a8d2b056e7cf68385ffc12ba4f/store/5c569cc24ea2694ccb7113c7df099949d43d6c1a9a37cc3de1aa0febdd42/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6" y="847763"/>
            <a:ext cx="30795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7_pic_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5"/>
            <a:ext cx="7128792" cy="5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Подумайте!</a:t>
            </a:r>
          </a:p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66031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/>
              <a:t>Изображения каких частей суши показаны на карте близко к современным?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Каких материков, изображённых на современной карте нет пока на карте Птолемея?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Какие моря и океаны есть на древней карте?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Есть ли градусная сетка на карте Птолемея?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Можно ли по карте Птолемея определить, где север, а где юг?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0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Походы древних римлян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6724" r="4743" b="24686"/>
          <a:stretch/>
        </p:blipFill>
        <p:spPr bwMode="auto">
          <a:xfrm>
            <a:off x="35495" y="980728"/>
            <a:ext cx="896872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409</Words>
  <Application>Microsoft Office PowerPoint</Application>
  <PresentationFormat>Экран (4:3)</PresentationFormat>
  <Paragraphs>81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1_Исполнительная</vt:lpstr>
      <vt:lpstr>Презентация PowerPoint</vt:lpstr>
      <vt:lpstr>Тема урока: Географические знания в Древней Европе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Походы древних римлян</vt:lpstr>
      <vt:lpstr>Презентация PowerPoint</vt:lpstr>
      <vt:lpstr>Презентация PowerPoint</vt:lpstr>
      <vt:lpstr> Географические знания в эпоху Средневековья  (5-15 века)</vt:lpstr>
      <vt:lpstr>Презентация PowerPoint</vt:lpstr>
      <vt:lpstr>Презентация PowerPoint</vt:lpstr>
      <vt:lpstr>Презентация PowerPoint</vt:lpstr>
      <vt:lpstr>Путешествие Абу Абдаллаха Ибн Батуты  (14 век)</vt:lpstr>
      <vt:lpstr>Презентация PowerPoint</vt:lpstr>
      <vt:lpstr>Походы древних китайцев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- ИШКОВА ЛЮДМИЛА ИВАНОВНА</dc:creator>
  <cp:lastModifiedBy>ПРЕПОДАВАТЕЛЬ - ЩЕРБАКОВА ЕЛЕНА ВИТАЛЬЕВНА</cp:lastModifiedBy>
  <cp:revision>94</cp:revision>
  <dcterms:created xsi:type="dcterms:W3CDTF">2015-09-02T07:16:21Z</dcterms:created>
  <dcterms:modified xsi:type="dcterms:W3CDTF">2016-12-07T16:33:35Z</dcterms:modified>
</cp:coreProperties>
</file>