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87" r:id="rId12"/>
    <p:sldId id="270" r:id="rId13"/>
    <p:sldId id="269" r:id="rId14"/>
    <p:sldId id="271" r:id="rId15"/>
    <p:sldId id="272" r:id="rId16"/>
    <p:sldId id="274" r:id="rId17"/>
    <p:sldId id="273" r:id="rId18"/>
    <p:sldId id="277" r:id="rId19"/>
    <p:sldId id="278" r:id="rId20"/>
    <p:sldId id="276" r:id="rId21"/>
    <p:sldId id="275" r:id="rId22"/>
    <p:sldId id="279" r:id="rId23"/>
    <p:sldId id="280" r:id="rId24"/>
    <p:sldId id="285" r:id="rId25"/>
    <p:sldId id="282" r:id="rId26"/>
    <p:sldId id="284" r:id="rId27"/>
    <p:sldId id="286" r:id="rId28"/>
    <p:sldId id="283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25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42088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023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C481-9C5B-4CC0-B2F4-3630228FAAF4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0EFAC-A8C0-47D6-BFDB-1B8A02B22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B8A6-A9B6-4809-85FD-251BA5A697FA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075F-1E7B-42A9-882A-75E7A454AC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99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67E77-8E98-48F8-A3D3-EA084CC4D8D0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A2C83-AAE6-41F3-BD7C-95129B336D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826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C0502-9175-4570-A9C5-07E0DEA73207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61F7-BFC0-45CF-82D1-6196300F4E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452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62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467544" y="1700808"/>
            <a:ext cx="8280920" cy="43195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414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916B3-BE4D-4F74-AFA8-FBE32114454A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E3618-6CE6-4BBD-A230-A1F2879F3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98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0F41E-E930-4159-8815-30896A39624A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13285-178A-400B-B602-81BDC25D4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82063-C5D9-47B9-AF75-9FD40EAA84CD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CD1C5-AA23-4C0B-88BA-A12033153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40B2C-3C89-491E-9DF4-55C0ACA5F934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E28B1-78F6-49C2-8A21-A479A0D3C5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8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CCCD1-160D-402A-87FF-04071F3CC116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1D755-3B42-438A-9493-90C965EB4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560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2E304-1A2A-42E1-9877-C421A8FF51F7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A80A9-0558-4183-9069-4CB7EADED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792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7D7E85-87BD-4DC2-B6BC-39BC729D11A8}" type="datetimeFigureOut">
              <a:rPr lang="ru-RU"/>
              <a:pPr>
                <a:defRPr/>
              </a:pPr>
              <a:t>15.12.2016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C81A16-6BDC-45D3-958F-8FA7AC5BC9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DS Greece" pitchFamily="66" charset="-5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8.xml"/><Relationship Id="rId1" Type="http://schemas.openxmlformats.org/officeDocument/2006/relationships/audio" Target="file:///F:\&#1059;&#1056;&#1054;&#1050;%20&#1040;&#1056;&#1058;&#1045;&#1060;&#1040;&#1050;&#1058;\Duduk-Muzyka-gor(muzofon.com).mp3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Admin\Desktop\фотки к уроку\i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3857620" y="642918"/>
            <a:ext cx="4807333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Admin\Desktop\фотки к уроку\ANCIENT WRITINGS B&amp;W(1).JPG"/>
          <p:cNvPicPr>
            <a:picLocks noChangeAspect="1" noChangeArrowheads="1"/>
          </p:cNvPicPr>
          <p:nvPr/>
        </p:nvPicPr>
        <p:blipFill>
          <a:blip r:embed="rId3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643182"/>
            <a:ext cx="380523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2"/>
          <p:cNvSpPr txBox="1">
            <a:spLocks noChangeArrowheads="1"/>
          </p:cNvSpPr>
          <p:nvPr/>
        </p:nvSpPr>
        <p:spPr bwMode="auto">
          <a:xfrm>
            <a:off x="2700338" y="3443288"/>
            <a:ext cx="61436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ru-RU" sz="2000" b="1">
                <a:latin typeface="Monotype Corsiva" pitchFamily="66" charset="0"/>
                <a:cs typeface="Times New Roman" pitchFamily="18" charset="0"/>
              </a:rPr>
              <a:t>Кругом налево и направо,</a:t>
            </a:r>
          </a:p>
          <a:p>
            <a:pPr algn="just" eaLnBrk="1" hangingPunct="1"/>
            <a:r>
              <a:rPr lang="ru-RU" sz="2000" b="1">
                <a:latin typeface="Monotype Corsiva" pitchFamily="66" charset="0"/>
                <a:cs typeface="Times New Roman" pitchFamily="18" charset="0"/>
              </a:rPr>
              <a:t>Как  бы остатки пирамид,</a:t>
            </a:r>
          </a:p>
          <a:p>
            <a:pPr algn="just" eaLnBrk="1" hangingPunct="1"/>
            <a:r>
              <a:rPr lang="ru-RU" sz="2000" b="1">
                <a:latin typeface="Monotype Corsiva" pitchFamily="66" charset="0"/>
                <a:cs typeface="Times New Roman" pitchFamily="18" charset="0"/>
              </a:rPr>
              <a:t>Подъемлясь к небу величаво,</a:t>
            </a:r>
          </a:p>
          <a:p>
            <a:pPr algn="just" eaLnBrk="1" hangingPunct="1"/>
            <a:r>
              <a:rPr lang="ru-RU" sz="2000" b="1">
                <a:latin typeface="Monotype Corsiva" pitchFamily="66" charset="0"/>
                <a:cs typeface="Times New Roman" pitchFamily="18" charset="0"/>
              </a:rPr>
              <a:t>Гора из - за горы глядит;</a:t>
            </a:r>
          </a:p>
          <a:p>
            <a:pPr algn="just" eaLnBrk="1" hangingPunct="1"/>
            <a:r>
              <a:rPr lang="ru-RU" sz="2000" b="1">
                <a:latin typeface="Monotype Corsiva" pitchFamily="66" charset="0"/>
                <a:cs typeface="Times New Roman" pitchFamily="18" charset="0"/>
              </a:rPr>
              <a:t>А доле царь их пятиглавый,</a:t>
            </a:r>
          </a:p>
          <a:p>
            <a:pPr algn="just" eaLnBrk="1" hangingPunct="1"/>
            <a:r>
              <a:rPr lang="ru-RU" sz="2000" b="1">
                <a:latin typeface="Monotype Corsiva" pitchFamily="66" charset="0"/>
                <a:cs typeface="Times New Roman" pitchFamily="18" charset="0"/>
              </a:rPr>
              <a:t>Туманный, сизо -голубой,</a:t>
            </a:r>
          </a:p>
          <a:p>
            <a:pPr algn="just" eaLnBrk="1" hangingPunct="1"/>
            <a:r>
              <a:rPr lang="ru-RU" sz="2000" b="1">
                <a:latin typeface="Monotype Corsiva" pitchFamily="66" charset="0"/>
                <a:cs typeface="Times New Roman" pitchFamily="18" charset="0"/>
              </a:rPr>
              <a:t>Пугает чудной вышиной.</a:t>
            </a:r>
          </a:p>
          <a:p>
            <a:pPr algn="just" eaLnBrk="1" hangingPunct="1"/>
            <a:r>
              <a:rPr lang="ru-RU" sz="2000" b="1">
                <a:latin typeface="Segoe Script" pitchFamily="34" charset="0"/>
                <a:cs typeface="Times New Roman" pitchFamily="18" charset="0"/>
              </a:rPr>
              <a:t>                              </a:t>
            </a:r>
            <a:r>
              <a:rPr lang="ru-RU" sz="2000" b="1">
                <a:latin typeface="Monotype Corsiva" pitchFamily="66" charset="0"/>
                <a:cs typeface="Times New Roman" pitchFamily="18" charset="0"/>
              </a:rPr>
              <a:t>М.Ю. Лермонтов</a:t>
            </a:r>
          </a:p>
          <a:p>
            <a:pPr algn="just" eaLnBrk="1" hangingPunct="1"/>
            <a:r>
              <a:rPr lang="ru-RU" sz="2000" b="1">
                <a:latin typeface="Segoe Script" pitchFamily="34" charset="0"/>
                <a:cs typeface="Times New Roman" pitchFamily="18" charset="0"/>
              </a:rPr>
              <a:t>                                 </a:t>
            </a:r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</p:txBody>
      </p:sp>
      <p:pic>
        <p:nvPicPr>
          <p:cNvPr id="28677" name="Picture 5" descr="C:\Users\Admin\Desktop\1294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767891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063" y="2786063"/>
            <a:ext cx="8229600" cy="1143000"/>
          </a:xfrm>
        </p:spPr>
        <p:txBody>
          <a:bodyPr/>
          <a:lstStyle/>
          <a:p>
            <a:r>
              <a:rPr lang="ru-RU" sz="2400" smtClean="0"/>
              <a:t>«Ленивые восьмёрки</a:t>
            </a:r>
            <a:br>
              <a:rPr lang="ru-RU" sz="2400" smtClean="0"/>
            </a:br>
            <a:r>
              <a:rPr lang="ru-RU" sz="2400" smtClean="0"/>
              <a:t>Нарисовать в воздухе в горизонтальной плоскости «восьмёрки» по три раза каждой рукой, а затем обеими руками. </a:t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/>
              <a:t/>
            </a:r>
            <a:br>
              <a:rPr lang="ru-RU" sz="2400" smtClean="0"/>
            </a:br>
            <a:endParaRPr lang="ru-RU" sz="2400" smtClean="0"/>
          </a:p>
        </p:txBody>
      </p:sp>
      <p:pic>
        <p:nvPicPr>
          <p:cNvPr id="4" name="Duduk-Muzyka-gor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424" y="54452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C:\Users\Admin\Desktop\4c3d85c26aece8b5b982efdfb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Users\Admin\Desktop\shou_muzyka_peska_ot_Sand_Art_proeyk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8" y="2786063"/>
            <a:ext cx="5181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3125" y="428625"/>
            <a:ext cx="4686300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i="1" u="sng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Выветривание</a:t>
            </a:r>
            <a:r>
              <a:rPr lang="ru-RU" sz="6000" b="1" i="1" u="sng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.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1357313" y="1500188"/>
            <a:ext cx="484187" cy="97790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4071938" y="2286000"/>
            <a:ext cx="484187" cy="97790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6858000" y="1571625"/>
            <a:ext cx="484188" cy="97790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188" y="2571750"/>
            <a:ext cx="2805112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Физическое.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71813" y="3571875"/>
            <a:ext cx="28527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Химическое.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0688" y="2643188"/>
            <a:ext cx="34512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Биологическое.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TextBox 1"/>
          <p:cNvSpPr txBox="1"/>
          <p:nvPr/>
        </p:nvSpPr>
        <p:spPr>
          <a:xfrm>
            <a:off x="1071538" y="357166"/>
            <a:ext cx="7215238" cy="70788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165100" prst="coolSlant"/>
            <a:extrusionClr>
              <a:srgbClr val="92D050"/>
            </a:extrusion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Действие силы тяжести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3" name="Picture 2" descr="F:\Документы\Фотобанк\Природа\ущелье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357298"/>
            <a:ext cx="3333492" cy="207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F:\Документы\Фотобанк\Природа\плато бермамыт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714752"/>
            <a:ext cx="3518322" cy="2357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F:\Документы\Фотобанк\Природа\горы\горы\морена 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2071678"/>
            <a:ext cx="3000396" cy="2000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 descr="F:\Документы\Фотобанк\Природа\рельеф\курумы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4143380"/>
            <a:ext cx="3000396" cy="2053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500563" y="1071563"/>
            <a:ext cx="402431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Обвалы, осыпи, оползни, сели.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Users\Admin\Desktop\_MG_08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928688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75" y="428625"/>
            <a:ext cx="7929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Оползневые процессы в Ставропольском крае</a:t>
            </a:r>
          </a:p>
        </p:txBody>
      </p:sp>
      <p:pic>
        <p:nvPicPr>
          <p:cNvPr id="44036" name="Picture 4" descr="C:\Users\Admin\Desktop\opolzen-7_display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4017962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dmin\Desktop\vf_31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75" y="2643188"/>
            <a:ext cx="5357813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TextBox 12"/>
          <p:cNvSpPr txBox="1"/>
          <p:nvPr/>
        </p:nvSpPr>
        <p:spPr>
          <a:xfrm>
            <a:off x="928662" y="357166"/>
            <a:ext cx="7215238" cy="70788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165100" prst="coolSlant"/>
            <a:extrusionClr>
              <a:srgbClr val="92D050"/>
            </a:extrusion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Деятельность текучих вод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938" y="1357313"/>
            <a:ext cx="2576512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Каньоны</a:t>
            </a: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, 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овраги, </a:t>
            </a:r>
          </a:p>
          <a:p>
            <a:pPr algn="ctr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балки</a:t>
            </a:r>
            <a:endParaRPr lang="ru-RU" sz="36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15" name="Picture 2" descr="F:\Документы\Фотобанк\Природа\рельеф\парк штата юта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1357298"/>
            <a:ext cx="4143404" cy="3107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3" descr="F:\Документы\Фотобанк\Природа\рельеф\каньон реки Колорад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3446860"/>
            <a:ext cx="4376733" cy="3282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Users\Admin\Desktop\2386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8786812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 descr="C:\Users\Admin\Desktop\IMG_1090_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2874963"/>
            <a:ext cx="4548188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875" y="571500"/>
            <a:ext cx="900112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Овражный рельеф Ставропольской возвышенности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Документы\Фотобанк\Природа\рельеф\работа ветра 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571876"/>
            <a:ext cx="4033919" cy="26273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 useBgFill="1">
        <p:nvSpPr>
          <p:cNvPr id="7" name="TextBox 6"/>
          <p:cNvSpPr txBox="1"/>
          <p:nvPr/>
        </p:nvSpPr>
        <p:spPr>
          <a:xfrm>
            <a:off x="1428728" y="357166"/>
            <a:ext cx="6215106" cy="70788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165100" prst="coolSlant"/>
            <a:extrusionClr>
              <a:srgbClr val="92D050"/>
            </a:extrusion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Деятельность ветра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3500" y="1143000"/>
            <a:ext cx="294322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Дюны, барханы,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 «каменные грибы»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49154" name="Picture 2" descr="C:\Users\Admin\Desktop\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1071546"/>
            <a:ext cx="3714776" cy="25260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157" name="Picture 5" descr="C:\Users\Admin\Desktop\shaxdag_303_19109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2071678"/>
            <a:ext cx="4554173" cy="3214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813" y="428625"/>
            <a:ext cx="7929562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Эоловые формы рельефа в Ставропольском крае</a:t>
            </a:r>
          </a:p>
        </p:txBody>
      </p:sp>
      <p:pic>
        <p:nvPicPr>
          <p:cNvPr id="48130" name="Picture 2" descr="C:\Users\Admin\Desktop\1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928670"/>
            <a:ext cx="4604964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131" name="Picture 3" descr="C:\Users\Admin\Desktop\28066620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2738705"/>
            <a:ext cx="5048262" cy="3375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фотки к уроку\ANCIENT WRITINGS B&amp;W(1).JPG"/>
          <p:cNvPicPr>
            <a:picLocks noChangeAspect="1" noChangeArrowheads="1"/>
          </p:cNvPicPr>
          <p:nvPr/>
        </p:nvPicPr>
        <p:blipFill>
          <a:blip r:embed="rId3">
            <a:lum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7188" y="0"/>
            <a:ext cx="98964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-357188" y="142875"/>
            <a:ext cx="10247313" cy="655637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en-US" sz="2800" b="1" dirty="0">
                <a:solidFill>
                  <a:srgbClr val="632523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1" dirty="0">
                <a:solidFill>
                  <a:srgbClr val="63252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горы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пиками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взметнулись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выше облаков,    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А к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югу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расщелины вела дорога вправо.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Там было не спокойно, и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земля дрожала, 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Будто  у неё озноб,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Я добирался долго до привала.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Я видел с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высоты полёта птиц,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Как реки прорезаются  в ущельях,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Как 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великаны – горные  хребты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Идут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один другому параллельно.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Священная река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берёт  начало здесь,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А устремившись вниз,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юг,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течёт к стране загадок,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Стране Богов,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стране равнин,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Где никогда культура не придет в упадок ….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Наш « </a:t>
            </a:r>
            <a:r>
              <a:rPr lang="ru-RU" sz="2800" b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Фантион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- магический кристалл</a:t>
            </a:r>
          </a:p>
          <a:p>
            <a:pPr algn="just" eaLnBrk="0" hangingPunct="0">
              <a:defRPr/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Покоится среди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высоких  скал…</a:t>
            </a:r>
          </a:p>
        </p:txBody>
      </p:sp>
      <p:pic>
        <p:nvPicPr>
          <p:cNvPr id="4" name="Duduk-Muzyka-gor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62150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29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50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F:\Документы\Фотобанк\Природа\пещеры\пещеры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3786190"/>
            <a:ext cx="3333772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500688" y="1357313"/>
            <a:ext cx="2371725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Пещеры, </a:t>
            </a:r>
          </a:p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воронки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3076" name="Picture 4" descr="F:\Документы\Фотобанк\Природа\рельеф\пещеры в Пиренеях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1142984"/>
            <a:ext cx="3357586" cy="2555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 useBgFill="1">
        <p:nvSpPr>
          <p:cNvPr id="7" name="TextBox 6"/>
          <p:cNvSpPr txBox="1"/>
          <p:nvPr/>
        </p:nvSpPr>
        <p:spPr>
          <a:xfrm>
            <a:off x="2285984" y="428604"/>
            <a:ext cx="3857652" cy="70788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165100" prst="coolSlant"/>
            <a:extrusionClr>
              <a:srgbClr val="92D050"/>
            </a:extrusion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Карст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pic>
        <p:nvPicPr>
          <p:cNvPr id="8" name="Picture 2" descr="F:\Документы\Фотобанк\Природа\фото камчатки\камчатка 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3286124"/>
            <a:ext cx="3433760" cy="2444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0_597e9_6a0be644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785813"/>
            <a:ext cx="8786812" cy="541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063" y="285750"/>
            <a:ext cx="7858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Карстовые процессы в Ставропольском крае</a:t>
            </a:r>
          </a:p>
        </p:txBody>
      </p:sp>
      <p:pic>
        <p:nvPicPr>
          <p:cNvPr id="47107" name="Picture 3" descr="C:\Users\Admin\Desktop\0_3a338_4e3cfa75_X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928688"/>
            <a:ext cx="457200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C:\Users\Admin\Desktop\0_77c89_83f8c20d_XL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3000375"/>
            <a:ext cx="47148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Ново - Черемшанский карье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6200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 useBgFill="1">
        <p:nvSpPr>
          <p:cNvPr id="7" name="TextBox 6"/>
          <p:cNvSpPr txBox="1"/>
          <p:nvPr/>
        </p:nvSpPr>
        <p:spPr>
          <a:xfrm>
            <a:off x="1428728" y="357166"/>
            <a:ext cx="6215106" cy="707886"/>
          </a:xfrm>
          <a:prstGeom prst="rect">
            <a:avLst/>
          </a:prstGeom>
          <a:scene3d>
            <a:camera prst="orthographicFront"/>
            <a:lightRig rig="threePt" dir="t"/>
          </a:scene3d>
          <a:sp3d extrusionH="76200">
            <a:bevelT w="165100" prst="coolSlant"/>
            <a:extrusionClr>
              <a:srgbClr val="92D050"/>
            </a:extrusionClr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Деятельность человека</a:t>
            </a:r>
            <a:endParaRPr lang="ru-RU" sz="6000" b="1" i="1" dirty="0">
              <a:solidFill>
                <a:schemeClr val="accent2">
                  <a:lumMod val="50000"/>
                </a:schemeClr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0250" y="1214438"/>
            <a:ext cx="48958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chemeClr val="accent2">
                    <a:lumMod val="50000"/>
                  </a:schemeClr>
                </a:solidFill>
                <a:latin typeface="Book Antiqua" pitchFamily="18" charset="0"/>
                <a:cs typeface="Arial" pitchFamily="34" charset="0"/>
              </a:rPr>
              <a:t>Карьеры, терриконы</a:t>
            </a:r>
          </a:p>
        </p:txBody>
      </p:sp>
      <p:pic>
        <p:nvPicPr>
          <p:cNvPr id="26632" name="Picture 8" descr="C:\Users\Admin\Desktop\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3786190"/>
            <a:ext cx="3428994" cy="2571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633" name="Picture 9" descr="C:\Users\Admin\Desktop\367839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3786190"/>
            <a:ext cx="3436662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dmin\Desktop\фотки к уроку\Кинжа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7072362" cy="5111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57188" y="428625"/>
            <a:ext cx="8501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800" b="1"/>
              <a:t>Кинжал – гора, уничтоженная человеком…</a:t>
            </a:r>
          </a:p>
        </p:txBody>
      </p:sp>
      <p:pic>
        <p:nvPicPr>
          <p:cNvPr id="43011" name="Picture 3" descr="C:\Users\Admin\Desktop\фотки к уроку\Кинжал сегодн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714620"/>
            <a:ext cx="4561335" cy="35540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http://www.woodtechnology.ru/wp-content/uploads/virubka_lesa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500042"/>
            <a:ext cx="5791200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Admin\Desktop\DSC0048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6678" y="1000108"/>
            <a:ext cx="5167322" cy="3875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1" name="Picture 5" descr="C:\Users\Admin\Desktop\129048444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84" y="3000372"/>
            <a:ext cx="4762512" cy="3229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Admin\Desktop\Super-Creation-for-a-Magic-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071546"/>
            <a:ext cx="6499223" cy="28651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214563" y="357188"/>
            <a:ext cx="51435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ВАЖНОЕ</a:t>
            </a:r>
          </a:p>
        </p:txBody>
      </p:sp>
      <p:pic>
        <p:nvPicPr>
          <p:cNvPr id="58374" name="Picture 6" descr="C:\Users\Admin\Desktop\3568b8b591f59281077456a8c78_prev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500438"/>
            <a:ext cx="3000592" cy="2643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5" name="Picture 7" descr="C:\Users\Admin\Desktop\x_7a37026e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4214818"/>
            <a:ext cx="3232228" cy="2022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6" name="Picture 8" descr="C:\Users\Admin\Desktop\Cheap-Seo-Firms-Tips-While-Selecting-Your-Seo-Firm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3571876"/>
            <a:ext cx="3000364" cy="2786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500188" y="714375"/>
            <a:ext cx="6643687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/>
              <a:t>Решим задачу:</a:t>
            </a:r>
          </a:p>
          <a:p>
            <a:pPr algn="ctr" eaLnBrk="1" hangingPunct="1"/>
            <a:endParaRPr lang="ru-RU" sz="2400" b="1"/>
          </a:p>
          <a:p>
            <a:pPr eaLnBrk="1" hangingPunct="1"/>
            <a:r>
              <a:rPr lang="ru-RU"/>
              <a:t>Представьте, что вы специалист, который должен дать заключение о характере  рельефа  территории и возможном ее хозяйственном использовании .</a:t>
            </a:r>
          </a:p>
          <a:p>
            <a:pPr eaLnBrk="1" hangingPunct="1"/>
            <a:r>
              <a:rPr lang="ru-RU"/>
              <a:t>    </a:t>
            </a:r>
            <a:r>
              <a:rPr lang="ru-RU" b="1"/>
              <a:t>Вам известны только координаты и имеются карты </a:t>
            </a:r>
          </a:p>
          <a:p>
            <a:pPr eaLnBrk="1" hangingPunct="1"/>
            <a:r>
              <a:rPr lang="ru-RU"/>
              <a:t>а) определите по координатам территорию</a:t>
            </a:r>
          </a:p>
          <a:p>
            <a:pPr eaLnBrk="1" hangingPunct="1"/>
            <a:r>
              <a:rPr lang="ru-RU"/>
              <a:t>б) форму  рельефа </a:t>
            </a:r>
          </a:p>
          <a:p>
            <a:pPr eaLnBrk="1" hangingPunct="1"/>
            <a:r>
              <a:rPr lang="ru-RU"/>
              <a:t>в) виды хозяйственной деятельности.</a:t>
            </a:r>
          </a:p>
          <a:p>
            <a:pPr eaLnBrk="1" hangingPunct="1"/>
            <a:r>
              <a:rPr lang="ru-RU"/>
              <a:t>1) 55</a:t>
            </a:r>
            <a:r>
              <a:rPr lang="ru-RU" baseline="30000"/>
              <a:t>о</a:t>
            </a:r>
            <a:r>
              <a:rPr lang="ru-RU"/>
              <a:t> с. ш. 85</a:t>
            </a:r>
            <a:r>
              <a:rPr lang="ru-RU" baseline="30000"/>
              <a:t>о</a:t>
            </a:r>
            <a:r>
              <a:rPr lang="ru-RU"/>
              <a:t> в. д.</a:t>
            </a:r>
          </a:p>
          <a:p>
            <a:pPr eaLnBrk="1" hangingPunct="1"/>
            <a:r>
              <a:rPr lang="ru-RU"/>
              <a:t>2) 20</a:t>
            </a:r>
            <a:r>
              <a:rPr lang="ru-RU" baseline="30000"/>
              <a:t>о</a:t>
            </a:r>
            <a:r>
              <a:rPr lang="ru-RU"/>
              <a:t> ю. ш. 45</a:t>
            </a:r>
            <a:r>
              <a:rPr lang="ru-RU" baseline="30000"/>
              <a:t>о</a:t>
            </a:r>
            <a:r>
              <a:rPr lang="ru-RU"/>
              <a:t> з.д.</a:t>
            </a:r>
          </a:p>
          <a:p>
            <a:pPr eaLnBrk="1" hangingPunct="1"/>
            <a:r>
              <a:rPr lang="ru-RU"/>
              <a:t>3) 60</a:t>
            </a:r>
            <a:r>
              <a:rPr lang="ru-RU" baseline="30000"/>
              <a:t>о</a:t>
            </a:r>
            <a:r>
              <a:rPr lang="ru-RU"/>
              <a:t> с. ш. 80</a:t>
            </a:r>
            <a:r>
              <a:rPr lang="ru-RU" baseline="30000"/>
              <a:t>о</a:t>
            </a:r>
            <a:r>
              <a:rPr lang="ru-RU"/>
              <a:t> в. д.</a:t>
            </a:r>
          </a:p>
          <a:p>
            <a:pPr eaLnBrk="1" hangingPunct="1"/>
            <a:r>
              <a:rPr lang="ru-RU"/>
              <a:t>Ответьте на вопросы:</a:t>
            </a:r>
          </a:p>
          <a:p>
            <a:pPr eaLnBrk="1" hangingPunct="1"/>
            <a:r>
              <a:rPr lang="ru-RU"/>
              <a:t>- Какая форма более удобна для хозяйственного использования?</a:t>
            </a:r>
          </a:p>
          <a:p>
            <a:pPr eaLnBrk="1" hangingPunct="1"/>
            <a:r>
              <a:rPr lang="ru-RU"/>
              <a:t>- Где  изменение   рельефа  происходят интенсивнее: на равнинах или в горах?</a:t>
            </a:r>
          </a:p>
          <a:p>
            <a:pPr algn="ctr" eaLnBrk="1" hangingPunct="1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500063" y="2714625"/>
            <a:ext cx="8229600" cy="1143000"/>
          </a:xfrm>
        </p:spPr>
        <p:txBody>
          <a:bodyPr/>
          <a:lstStyle/>
          <a:p>
            <a:r>
              <a:rPr lang="ru-RU" sz="4000" smtClean="0"/>
              <a:t>Сегодня на занятии:</a:t>
            </a:r>
            <a:br>
              <a:rPr lang="ru-RU" sz="4000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 </a:t>
            </a:r>
            <a:r>
              <a:rPr lang="ru-RU" sz="3600" smtClean="0"/>
              <a:t>Я узнал, что…</a:t>
            </a:r>
            <a:br>
              <a:rPr lang="ru-RU" sz="3600" smtClean="0"/>
            </a:br>
            <a:r>
              <a:rPr lang="ru-RU" sz="3600" smtClean="0"/>
              <a:t>Я понял, что…</a:t>
            </a:r>
            <a:br>
              <a:rPr lang="ru-RU" sz="3600" smtClean="0"/>
            </a:br>
            <a:r>
              <a:rPr lang="ru-RU" sz="3600" smtClean="0"/>
              <a:t>Теперь я могу…</a:t>
            </a:r>
            <a:br>
              <a:rPr lang="ru-RU" sz="3600" smtClean="0"/>
            </a:br>
            <a:r>
              <a:rPr lang="ru-RU" sz="3600" smtClean="0"/>
              <a:t>Я почувствовал, что…</a:t>
            </a:r>
            <a:br>
              <a:rPr lang="ru-RU" sz="3600" smtClean="0"/>
            </a:br>
            <a:r>
              <a:rPr lang="ru-RU" sz="3600" smtClean="0"/>
              <a:t>Я попробую…</a:t>
            </a:r>
            <a:br>
              <a:rPr lang="ru-RU" sz="3600" smtClean="0"/>
            </a:br>
            <a:r>
              <a:rPr lang="ru-RU" sz="3600" smtClean="0"/>
              <a:t>Меня удивило…</a:t>
            </a:r>
            <a:br>
              <a:rPr lang="ru-RU" sz="3600" smtClean="0"/>
            </a:br>
            <a:r>
              <a:rPr lang="ru-RU" sz="3600" smtClean="0"/>
              <a:t>Мне захотелось…</a:t>
            </a:r>
            <a:br>
              <a:rPr lang="ru-RU" sz="3600" smtClean="0"/>
            </a:br>
            <a:endParaRPr lang="ru-RU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" descr="Рисунок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03605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C:\Users\Admin\Desktop\Cheap-Seo-Firms-Tips-While-Selecting-Your-Seo-Firm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1928802"/>
            <a:ext cx="3000364" cy="27860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72" name="TextBox 3"/>
          <p:cNvSpPr txBox="1">
            <a:spLocks noChangeArrowheads="1"/>
          </p:cNvSpPr>
          <p:nvPr/>
        </p:nvSpPr>
        <p:spPr bwMode="auto">
          <a:xfrm>
            <a:off x="4786313" y="642938"/>
            <a:ext cx="407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/>
              <a:t>Задание на самоподготовку:</a:t>
            </a:r>
          </a:p>
        </p:txBody>
      </p: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4572000" y="1285875"/>
            <a:ext cx="4572000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b="1"/>
              <a:t>1. Вопрос, который вас заинтересовал  оформите в виде творческой работы.</a:t>
            </a:r>
          </a:p>
          <a:p>
            <a:pPr eaLnBrk="1" hangingPunct="1"/>
            <a:endParaRPr lang="ru-RU" b="1"/>
          </a:p>
          <a:p>
            <a:pPr algn="ctr" eaLnBrk="1" hangingPunct="1"/>
            <a:r>
              <a:rPr lang="ru-RU" b="1"/>
              <a:t>    2.  Как  с точки зрения географии  можно  объяснить  исчезновение  легендарной  Атлантиды? Где следует её искать?</a:t>
            </a:r>
          </a:p>
          <a:p>
            <a:pPr algn="ctr" eaLnBrk="1" hangingPunct="1"/>
            <a:endParaRPr lang="ru-RU" b="1"/>
          </a:p>
          <a:p>
            <a:pPr algn="ctr" eaLnBrk="1" hangingPunct="1"/>
            <a:r>
              <a:rPr lang="ru-RU" b="1"/>
              <a:t>3.  С точки зрения географии оцените  возможности использования территории в хозяйственной деятельности человека.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Admin\Desktop\G28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5733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фотки к уроку\ANCIENT WRITINGS B&amp;W(1).JPG"/>
          <p:cNvPicPr>
            <a:picLocks noChangeAspect="1" noChangeArrowheads="1"/>
          </p:cNvPicPr>
          <p:nvPr/>
        </p:nvPicPr>
        <p:blipFill>
          <a:blip r:embed="rId2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2000240"/>
            <a:ext cx="3805237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000625" y="4143375"/>
            <a:ext cx="35004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возраст находки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 тыс. лет до н.э.</a:t>
            </a:r>
          </a:p>
        </p:txBody>
      </p:sp>
      <p:pic>
        <p:nvPicPr>
          <p:cNvPr id="34818" name="Picture 2" descr="http://www.shroud.orthodoxy.ru/%21mect-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928802"/>
            <a:ext cx="3071834" cy="216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71500" y="642938"/>
            <a:ext cx="80724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Есть ли вероятность того, что артефакт сохранился здесь?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0063" y="5286375"/>
            <a:ext cx="842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менялся облик этой территории?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Гималаи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1" y="908720"/>
            <a:ext cx="9052499" cy="5092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57375" y="0"/>
            <a:ext cx="11001375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-1785938" y="571500"/>
            <a:ext cx="5143501" cy="2862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/>
            <a:endParaRPr lang="ru-RU"/>
          </a:p>
        </p:txBody>
      </p:sp>
      <p:pic>
        <p:nvPicPr>
          <p:cNvPr id="5" name="Picture 19" descr="dic006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86"/>
          <a:stretch>
            <a:fillRect/>
          </a:stretch>
        </p:blipFill>
        <p:spPr bwMode="auto">
          <a:xfrm>
            <a:off x="1285875" y="428625"/>
            <a:ext cx="2543175" cy="2840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1" descr="lake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0" y="3500438"/>
            <a:ext cx="2571750" cy="2286000"/>
          </a:xfrm>
          <a:prstGeom prst="rect">
            <a:avLst/>
          </a:prstGeom>
          <a:noFill/>
          <a:ln w="603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Admin\Desktop\фотки к уроку\folded_mount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357188"/>
            <a:ext cx="864393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C:\Users\Admin\Desktop\фотки к уроку\7014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3500438"/>
            <a:ext cx="8643938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фотки к уроку\0004-003-Razvitie-rele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91440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0" y="3000375"/>
            <a:ext cx="18573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929438" y="3071813"/>
            <a:ext cx="1714500" cy="4619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Равнина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143250" y="428625"/>
            <a:ext cx="34290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476375" y="798513"/>
            <a:ext cx="65516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чём суть данного процесса?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627688"/>
            <a:ext cx="2627313" cy="64611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разрыв земной коры на глыбы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5513" y="3573463"/>
            <a:ext cx="19446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( молодых гор)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7_tema_lito_shema_zaleganiya_gornih_poro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428625"/>
            <a:ext cx="8786812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0" y="642938"/>
            <a:ext cx="4643438" cy="3698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ТИПЫ ГОР ПО ПРОИСХОЖДЕНИЮ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7">
      <a:dk1>
        <a:srgbClr val="6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Другая 2">
      <a:majorFont>
        <a:latin typeface="DS Greece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356</Words>
  <Application>Microsoft Office PowerPoint</Application>
  <PresentationFormat>Экран (4:3)</PresentationFormat>
  <Paragraphs>88</Paragraphs>
  <Slides>28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6" baseType="lpstr">
      <vt:lpstr>Arial</vt:lpstr>
      <vt:lpstr>DS Greece</vt:lpstr>
      <vt:lpstr>Calibri</vt:lpstr>
      <vt:lpstr>Times New Roman</vt:lpstr>
      <vt:lpstr>Monotype Corsiva</vt:lpstr>
      <vt:lpstr>Segoe Script</vt:lpstr>
      <vt:lpstr>Book Antiqua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«Ленивые восьмёрки Нарисовать в воздухе в горизонтальной плоскости «восьмёрки» по три раза каждой рукой, а затем обеими руками.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Сегодня на занятии:   Я узнал, что… Я понял, что… Теперь я могу… Я почувствовал, что… Я попробую… Меня удивило… Мне захотелось… </vt:lpstr>
      <vt:lpstr>Презентация PowerPoint</vt:lpstr>
    </vt:vector>
  </TitlesOfParts>
  <Company>OEM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Наталия</dc:creator>
  <cp:lastModifiedBy>barabash</cp:lastModifiedBy>
  <cp:revision>111</cp:revision>
  <dcterms:created xsi:type="dcterms:W3CDTF">2011-07-01T17:09:27Z</dcterms:created>
  <dcterms:modified xsi:type="dcterms:W3CDTF">2016-12-15T09:01:32Z</dcterms:modified>
</cp:coreProperties>
</file>